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8170" r:id="rId2"/>
    <p:sldMasterId id="2147488227" r:id="rId3"/>
    <p:sldMasterId id="2147488237" r:id="rId4"/>
  </p:sldMasterIdLst>
  <p:notesMasterIdLst>
    <p:notesMasterId r:id="rId28"/>
  </p:notesMasterIdLst>
  <p:handoutMasterIdLst>
    <p:handoutMasterId r:id="rId29"/>
  </p:handoutMasterIdLst>
  <p:sldIdLst>
    <p:sldId id="256" r:id="rId5"/>
    <p:sldId id="387" r:id="rId6"/>
    <p:sldId id="388" r:id="rId7"/>
    <p:sldId id="305" r:id="rId8"/>
    <p:sldId id="386" r:id="rId9"/>
    <p:sldId id="389" r:id="rId10"/>
    <p:sldId id="390" r:id="rId11"/>
    <p:sldId id="341" r:id="rId12"/>
    <p:sldId id="343" r:id="rId13"/>
    <p:sldId id="391" r:id="rId14"/>
    <p:sldId id="369" r:id="rId15"/>
    <p:sldId id="392" r:id="rId16"/>
    <p:sldId id="314" r:id="rId17"/>
    <p:sldId id="302" r:id="rId18"/>
    <p:sldId id="360" r:id="rId19"/>
    <p:sldId id="357" r:id="rId20"/>
    <p:sldId id="358" r:id="rId21"/>
    <p:sldId id="394" r:id="rId22"/>
    <p:sldId id="395" r:id="rId23"/>
    <p:sldId id="397" r:id="rId24"/>
    <p:sldId id="361" r:id="rId25"/>
    <p:sldId id="323" r:id="rId26"/>
    <p:sldId id="393" r:id="rId27"/>
  </p:sldIdLst>
  <p:sldSz cx="9906000" cy="6858000" type="A4"/>
  <p:notesSz cx="68199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100" b="1" kern="1200">
        <a:solidFill>
          <a:srgbClr val="00468C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orient="horz" pos="697">
          <p15:clr>
            <a:srgbClr val="A4A3A4"/>
          </p15:clr>
        </p15:guide>
        <p15:guide id="3" pos="419">
          <p15:clr>
            <a:srgbClr val="A4A3A4"/>
          </p15:clr>
        </p15:guide>
        <p15:guide id="4" pos="59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>
          <p15:clr>
            <a:srgbClr val="A4A3A4"/>
          </p15:clr>
        </p15:guide>
        <p15:guide id="2" pos="214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192"/>
    <a:srgbClr val="344478"/>
    <a:srgbClr val="664826"/>
    <a:srgbClr val="000000"/>
    <a:srgbClr val="941333"/>
    <a:srgbClr val="FAA73F"/>
    <a:srgbClr val="578683"/>
    <a:srgbClr val="62C4DD"/>
    <a:srgbClr val="231F89"/>
    <a:srgbClr val="B0B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11" autoAdjust="0"/>
    <p:restoredTop sz="93774" autoAdjust="0"/>
  </p:normalViewPr>
  <p:slideViewPr>
    <p:cSldViewPr snapToGrid="0" snapToObjects="1">
      <p:cViewPr varScale="1">
        <p:scale>
          <a:sx n="84" d="100"/>
          <a:sy n="84" d="100"/>
        </p:scale>
        <p:origin x="1136" y="184"/>
      </p:cViewPr>
      <p:guideLst>
        <p:guide orient="horz" pos="4021"/>
        <p:guide orient="horz" pos="697"/>
        <p:guide pos="419"/>
        <p:guide pos="59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-3979" y="-101"/>
      </p:cViewPr>
      <p:guideLst>
        <p:guide orient="horz" pos="3129"/>
        <p:guide pos="214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381233-AC79-3E4B-9074-2062DB85F177}" type="doc">
      <dgm:prSet loTypeId="urn:microsoft.com/office/officeart/2005/8/layout/vLis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55D982-1D04-EE45-9428-BA1335937811}">
      <dgm:prSet/>
      <dgm:spPr/>
      <dgm:t>
        <a:bodyPr/>
        <a:lstStyle/>
        <a:p>
          <a:pPr rtl="0"/>
          <a:r>
            <a:rPr lang="en-US" b="0" dirty="0" smtClean="0">
              <a:solidFill>
                <a:srgbClr val="344478"/>
              </a:solidFill>
            </a:rPr>
            <a:t>Scientific basis:</a:t>
          </a:r>
          <a:endParaRPr lang="en-US" dirty="0">
            <a:solidFill>
              <a:srgbClr val="344478"/>
            </a:solidFill>
          </a:endParaRPr>
        </a:p>
      </dgm:t>
    </dgm:pt>
    <dgm:pt modelId="{7DE686F6-6B53-CF4F-88D7-42A3266D5C74}" type="parTrans" cxnId="{836517A1-9280-FA45-8A6B-484DC763B1C8}">
      <dgm:prSet/>
      <dgm:spPr/>
      <dgm:t>
        <a:bodyPr/>
        <a:lstStyle/>
        <a:p>
          <a:endParaRPr lang="en-US"/>
        </a:p>
      </dgm:t>
    </dgm:pt>
    <dgm:pt modelId="{FF93376B-1E5B-1C46-9F7E-C49D386CAFE3}" type="sibTrans" cxnId="{836517A1-9280-FA45-8A6B-484DC763B1C8}">
      <dgm:prSet/>
      <dgm:spPr/>
      <dgm:t>
        <a:bodyPr/>
        <a:lstStyle/>
        <a:p>
          <a:endParaRPr lang="en-US"/>
        </a:p>
      </dgm:t>
    </dgm:pt>
    <dgm:pt modelId="{9B77ED8A-772F-CC46-A8B5-70E36376F73B}">
      <dgm:prSet/>
      <dgm:spPr/>
      <dgm:t>
        <a:bodyPr/>
        <a:lstStyle/>
        <a:p>
          <a:pPr rtl="0"/>
          <a:r>
            <a:rPr lang="en-US" b="0" dirty="0" smtClean="0">
              <a:solidFill>
                <a:srgbClr val="344478"/>
              </a:solidFill>
            </a:rPr>
            <a:t>Essential Climate Variables as defined by GCOS </a:t>
          </a:r>
          <a:endParaRPr lang="en-US" dirty="0">
            <a:solidFill>
              <a:srgbClr val="344478"/>
            </a:solidFill>
          </a:endParaRPr>
        </a:p>
      </dgm:t>
    </dgm:pt>
    <dgm:pt modelId="{F173DC42-76E0-2C41-B68D-7E17BC601E04}" type="parTrans" cxnId="{EEEC5A40-A6EA-0447-AA6B-780374B2B9CD}">
      <dgm:prSet/>
      <dgm:spPr/>
      <dgm:t>
        <a:bodyPr/>
        <a:lstStyle/>
        <a:p>
          <a:endParaRPr lang="en-US"/>
        </a:p>
      </dgm:t>
    </dgm:pt>
    <dgm:pt modelId="{7378E140-A994-764C-8BD6-A72988385F8F}" type="sibTrans" cxnId="{EEEC5A40-A6EA-0447-AA6B-780374B2B9CD}">
      <dgm:prSet/>
      <dgm:spPr/>
      <dgm:t>
        <a:bodyPr/>
        <a:lstStyle/>
        <a:p>
          <a:endParaRPr lang="en-US"/>
        </a:p>
      </dgm:t>
    </dgm:pt>
    <dgm:pt modelId="{F21ECE20-6026-4748-B657-DE84C893D8AB}">
      <dgm:prSet/>
      <dgm:spPr/>
      <dgm:t>
        <a:bodyPr/>
        <a:lstStyle/>
        <a:p>
          <a:pPr rtl="0"/>
          <a:r>
            <a:rPr lang="en-US" b="0" dirty="0" smtClean="0">
              <a:solidFill>
                <a:srgbClr val="344478"/>
              </a:solidFill>
            </a:rPr>
            <a:t>GCOS Status Report (GCOS-195)</a:t>
          </a:r>
          <a:endParaRPr lang="en-US" dirty="0">
            <a:solidFill>
              <a:srgbClr val="344478"/>
            </a:solidFill>
          </a:endParaRPr>
        </a:p>
      </dgm:t>
    </dgm:pt>
    <dgm:pt modelId="{FFE581FE-DEB2-EC45-A124-83BA523BD995}" type="parTrans" cxnId="{3019DEB9-D285-B645-82A7-1803C061F9D6}">
      <dgm:prSet/>
      <dgm:spPr/>
      <dgm:t>
        <a:bodyPr/>
        <a:lstStyle/>
        <a:p>
          <a:endParaRPr lang="en-US"/>
        </a:p>
      </dgm:t>
    </dgm:pt>
    <dgm:pt modelId="{20542C3A-DF70-974D-B7C3-8AD7436C5723}" type="sibTrans" cxnId="{3019DEB9-D285-B645-82A7-1803C061F9D6}">
      <dgm:prSet/>
      <dgm:spPr/>
      <dgm:t>
        <a:bodyPr/>
        <a:lstStyle/>
        <a:p>
          <a:endParaRPr lang="en-US"/>
        </a:p>
      </dgm:t>
    </dgm:pt>
    <dgm:pt modelId="{494647B1-2DE9-4344-92AE-81BB01FB59FF}">
      <dgm:prSet/>
      <dgm:spPr/>
      <dgm:t>
        <a:bodyPr/>
        <a:lstStyle/>
        <a:p>
          <a:pPr rtl="0"/>
          <a:r>
            <a:rPr lang="en-US" b="0" dirty="0" smtClean="0">
              <a:solidFill>
                <a:srgbClr val="344478"/>
              </a:solidFill>
            </a:rPr>
            <a:t>I</a:t>
          </a:r>
          <a:r>
            <a:rPr lang="en-US" b="0" smtClean="0">
              <a:solidFill>
                <a:srgbClr val="344478"/>
              </a:solidFill>
            </a:rPr>
            <a:t>PCC</a:t>
          </a:r>
          <a:r>
            <a:rPr lang="en-US" b="0" dirty="0" smtClean="0">
              <a:solidFill>
                <a:srgbClr val="344478"/>
              </a:solidFill>
            </a:rPr>
            <a:t>, CMIP</a:t>
          </a:r>
          <a:endParaRPr lang="en-US" dirty="0">
            <a:solidFill>
              <a:srgbClr val="344478"/>
            </a:solidFill>
          </a:endParaRPr>
        </a:p>
      </dgm:t>
    </dgm:pt>
    <dgm:pt modelId="{2F36686C-1BAB-7E42-9832-EF3E920C7673}" type="parTrans" cxnId="{D9721D71-23C8-FD4A-AD71-C81DB663A07F}">
      <dgm:prSet/>
      <dgm:spPr/>
      <dgm:t>
        <a:bodyPr/>
        <a:lstStyle/>
        <a:p>
          <a:endParaRPr lang="en-US"/>
        </a:p>
      </dgm:t>
    </dgm:pt>
    <dgm:pt modelId="{EDEA0D2E-B1A5-0C48-8B99-9C18ECB78204}" type="sibTrans" cxnId="{D9721D71-23C8-FD4A-AD71-C81DB663A07F}">
      <dgm:prSet/>
      <dgm:spPr/>
      <dgm:t>
        <a:bodyPr/>
        <a:lstStyle/>
        <a:p>
          <a:endParaRPr lang="en-US"/>
        </a:p>
      </dgm:t>
    </dgm:pt>
    <dgm:pt modelId="{A52DD198-716F-F345-A112-97D5A5B37C00}" type="pres">
      <dgm:prSet presAssocID="{81381233-AC79-3E4B-9074-2062DB85F17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9EFE18-CAEF-224F-8B72-2B2494EC696E}" type="pres">
      <dgm:prSet presAssocID="{CC55D982-1D04-EE45-9428-BA1335937811}" presName="composite" presStyleCnt="0"/>
      <dgm:spPr/>
    </dgm:pt>
    <dgm:pt modelId="{2FAEDB34-8EA3-0B43-9E85-7E588549A3D0}" type="pres">
      <dgm:prSet presAssocID="{CC55D982-1D04-EE45-9428-BA1335937811}" presName="imgShp" presStyleLbl="fgImgPlace1" presStyleIdx="0" presStyleCnt="1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DEB64C4F-7E58-0946-9ACE-41B3F09AD6FE}" type="pres">
      <dgm:prSet presAssocID="{CC55D982-1D04-EE45-9428-BA1335937811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6517A1-9280-FA45-8A6B-484DC763B1C8}" srcId="{81381233-AC79-3E4B-9074-2062DB85F177}" destId="{CC55D982-1D04-EE45-9428-BA1335937811}" srcOrd="0" destOrd="0" parTransId="{7DE686F6-6B53-CF4F-88D7-42A3266D5C74}" sibTransId="{FF93376B-1E5B-1C46-9F7E-C49D386CAFE3}"/>
    <dgm:cxn modelId="{4D43D03B-F392-414B-ABD7-1F514E803017}" type="presOf" srcId="{F21ECE20-6026-4748-B657-DE84C893D8AB}" destId="{DEB64C4F-7E58-0946-9ACE-41B3F09AD6FE}" srcOrd="0" destOrd="2" presId="urn:microsoft.com/office/officeart/2005/8/layout/vList3"/>
    <dgm:cxn modelId="{D5D8FE53-8114-0C41-899D-7FEDFFDC3051}" type="presOf" srcId="{81381233-AC79-3E4B-9074-2062DB85F177}" destId="{A52DD198-716F-F345-A112-97D5A5B37C00}" srcOrd="0" destOrd="0" presId="urn:microsoft.com/office/officeart/2005/8/layout/vList3"/>
    <dgm:cxn modelId="{EEEC5A40-A6EA-0447-AA6B-780374B2B9CD}" srcId="{CC55D982-1D04-EE45-9428-BA1335937811}" destId="{9B77ED8A-772F-CC46-A8B5-70E36376F73B}" srcOrd="0" destOrd="0" parTransId="{F173DC42-76E0-2C41-B68D-7E17BC601E04}" sibTransId="{7378E140-A994-764C-8BD6-A72988385F8F}"/>
    <dgm:cxn modelId="{4AD14E6A-9990-AD4B-9411-8DF2846028C7}" type="presOf" srcId="{CC55D982-1D04-EE45-9428-BA1335937811}" destId="{DEB64C4F-7E58-0946-9ACE-41B3F09AD6FE}" srcOrd="0" destOrd="0" presId="urn:microsoft.com/office/officeart/2005/8/layout/vList3"/>
    <dgm:cxn modelId="{779794A5-50D1-AA4E-AD3F-376F6EDC02E8}" type="presOf" srcId="{494647B1-2DE9-4344-92AE-81BB01FB59FF}" destId="{DEB64C4F-7E58-0946-9ACE-41B3F09AD6FE}" srcOrd="0" destOrd="3" presId="urn:microsoft.com/office/officeart/2005/8/layout/vList3"/>
    <dgm:cxn modelId="{3019DEB9-D285-B645-82A7-1803C061F9D6}" srcId="{CC55D982-1D04-EE45-9428-BA1335937811}" destId="{F21ECE20-6026-4748-B657-DE84C893D8AB}" srcOrd="1" destOrd="0" parTransId="{FFE581FE-DEB2-EC45-A124-83BA523BD995}" sibTransId="{20542C3A-DF70-974D-B7C3-8AD7436C5723}"/>
    <dgm:cxn modelId="{5A94BC2E-75F3-944F-95BA-1AAD135478D3}" type="presOf" srcId="{9B77ED8A-772F-CC46-A8B5-70E36376F73B}" destId="{DEB64C4F-7E58-0946-9ACE-41B3F09AD6FE}" srcOrd="0" destOrd="1" presId="urn:microsoft.com/office/officeart/2005/8/layout/vList3"/>
    <dgm:cxn modelId="{D9721D71-23C8-FD4A-AD71-C81DB663A07F}" srcId="{CC55D982-1D04-EE45-9428-BA1335937811}" destId="{494647B1-2DE9-4344-92AE-81BB01FB59FF}" srcOrd="2" destOrd="0" parTransId="{2F36686C-1BAB-7E42-9832-EF3E920C7673}" sibTransId="{EDEA0D2E-B1A5-0C48-8B99-9C18ECB78204}"/>
    <dgm:cxn modelId="{15AAD6AB-DA11-A147-85C4-C2C38A59AEE9}" type="presParOf" srcId="{A52DD198-716F-F345-A112-97D5A5B37C00}" destId="{229EFE18-CAEF-224F-8B72-2B2494EC696E}" srcOrd="0" destOrd="0" presId="urn:microsoft.com/office/officeart/2005/8/layout/vList3"/>
    <dgm:cxn modelId="{86EE0681-41C4-3847-B077-B1D4F5035E8D}" type="presParOf" srcId="{229EFE18-CAEF-224F-8B72-2B2494EC696E}" destId="{2FAEDB34-8EA3-0B43-9E85-7E588549A3D0}" srcOrd="0" destOrd="0" presId="urn:microsoft.com/office/officeart/2005/8/layout/vList3"/>
    <dgm:cxn modelId="{A1F2201B-4C71-174C-BC71-EC557E8165ED}" type="presParOf" srcId="{229EFE18-CAEF-224F-8B72-2B2494EC696E}" destId="{DEB64C4F-7E58-0946-9ACE-41B3F09AD6F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8F7261-14AF-EF45-B6B9-2AC9FDDE2040}" type="doc">
      <dgm:prSet loTypeId="urn:microsoft.com/office/officeart/2005/8/layout/l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91477A-A1B8-6640-943F-FE9A4B9DD086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Observations</a:t>
          </a:r>
          <a:endParaRPr lang="en-US" dirty="0">
            <a:solidFill>
              <a:srgbClr val="344478"/>
            </a:solidFill>
          </a:endParaRPr>
        </a:p>
      </dgm:t>
    </dgm:pt>
    <dgm:pt modelId="{67956DF0-DDE9-864A-993B-14CA4A691F42}" type="parTrans" cxnId="{15453007-D5E8-0642-9C96-63E6210D2729}">
      <dgm:prSet/>
      <dgm:spPr/>
      <dgm:t>
        <a:bodyPr/>
        <a:lstStyle/>
        <a:p>
          <a:endParaRPr lang="en-US"/>
        </a:p>
      </dgm:t>
    </dgm:pt>
    <dgm:pt modelId="{5CC8EC82-D2C9-1541-B807-68025DA260E1}" type="sibTrans" cxnId="{15453007-D5E8-0642-9C96-63E6210D2729}">
      <dgm:prSet/>
      <dgm:spPr/>
      <dgm:t>
        <a:bodyPr/>
        <a:lstStyle/>
        <a:p>
          <a:endParaRPr lang="en-US"/>
        </a:p>
      </dgm:t>
    </dgm:pt>
    <dgm:pt modelId="{15CC5D97-9C1F-FD46-930A-DDD9B70B8EF3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Global estimates of ECVs from satellite and in-situ data</a:t>
          </a:r>
          <a:endParaRPr lang="en-US" dirty="0">
            <a:solidFill>
              <a:srgbClr val="344478"/>
            </a:solidFill>
          </a:endParaRPr>
        </a:p>
      </dgm:t>
    </dgm:pt>
    <dgm:pt modelId="{60ADA425-62D2-E344-9F04-ED5764F60BD3}" type="parTrans" cxnId="{4EDA443D-676E-BE41-B60B-2AB9D851760C}">
      <dgm:prSet/>
      <dgm:spPr/>
      <dgm:t>
        <a:bodyPr/>
        <a:lstStyle/>
        <a:p>
          <a:endParaRPr lang="en-US"/>
        </a:p>
      </dgm:t>
    </dgm:pt>
    <dgm:pt modelId="{87A47A8F-811B-104E-A1EC-70625A7920A6}" type="sibTrans" cxnId="{4EDA443D-676E-BE41-B60B-2AB9D851760C}">
      <dgm:prSet/>
      <dgm:spPr/>
      <dgm:t>
        <a:bodyPr/>
        <a:lstStyle/>
        <a:p>
          <a:endParaRPr lang="en-US"/>
        </a:p>
      </dgm:t>
    </dgm:pt>
    <dgm:pt modelId="{06237953-84F9-C54A-8A4C-3AF0846454F1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Reprocessed CDRs, reference observations</a:t>
          </a:r>
          <a:endParaRPr lang="en-US" dirty="0">
            <a:solidFill>
              <a:srgbClr val="344478"/>
            </a:solidFill>
          </a:endParaRPr>
        </a:p>
      </dgm:t>
    </dgm:pt>
    <dgm:pt modelId="{5B237216-27D4-F541-85C3-86C0CE070037}" type="parTrans" cxnId="{DCBC86E2-7357-8342-85A2-F2B3FCFD8209}">
      <dgm:prSet/>
      <dgm:spPr/>
      <dgm:t>
        <a:bodyPr/>
        <a:lstStyle/>
        <a:p>
          <a:endParaRPr lang="en-US"/>
        </a:p>
      </dgm:t>
    </dgm:pt>
    <dgm:pt modelId="{97D3EBB4-73A3-5948-BD31-732C09A74645}" type="sibTrans" cxnId="{DCBC86E2-7357-8342-85A2-F2B3FCFD8209}">
      <dgm:prSet/>
      <dgm:spPr/>
      <dgm:t>
        <a:bodyPr/>
        <a:lstStyle/>
        <a:p>
          <a:endParaRPr lang="en-US"/>
        </a:p>
      </dgm:t>
    </dgm:pt>
    <dgm:pt modelId="{411EE1DB-FDB3-F54E-90E5-FE50FA40DB3C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Climate reanalysis</a:t>
          </a:r>
          <a:endParaRPr lang="en-US" dirty="0">
            <a:solidFill>
              <a:srgbClr val="344478"/>
            </a:solidFill>
          </a:endParaRPr>
        </a:p>
      </dgm:t>
    </dgm:pt>
    <dgm:pt modelId="{83436C58-D2F2-7648-A0F3-F48303BCA79A}" type="parTrans" cxnId="{4A354259-B183-334A-A623-9004CC1BD3DB}">
      <dgm:prSet/>
      <dgm:spPr/>
      <dgm:t>
        <a:bodyPr/>
        <a:lstStyle/>
        <a:p>
          <a:endParaRPr lang="en-US"/>
        </a:p>
      </dgm:t>
    </dgm:pt>
    <dgm:pt modelId="{1609C1AA-6928-5B4D-AFEB-C3DBABDCA1B8}" type="sibTrans" cxnId="{4A354259-B183-334A-A623-9004CC1BD3DB}">
      <dgm:prSet/>
      <dgm:spPr/>
      <dgm:t>
        <a:bodyPr/>
        <a:lstStyle/>
        <a:p>
          <a:endParaRPr lang="en-US"/>
        </a:p>
      </dgm:t>
    </dgm:pt>
    <dgm:pt modelId="{9F2B372C-7F0A-A44C-8E56-A60B098DFBE0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Global atmosphere, ocean, land</a:t>
          </a:r>
          <a:endParaRPr lang="en-US" dirty="0">
            <a:solidFill>
              <a:srgbClr val="344478"/>
            </a:solidFill>
          </a:endParaRPr>
        </a:p>
      </dgm:t>
    </dgm:pt>
    <dgm:pt modelId="{9C310F0D-3B94-DE49-A15A-AA0B6C108E52}" type="parTrans" cxnId="{F29B388B-BFB1-4A42-BE4B-DAC73FFD0A73}">
      <dgm:prSet/>
      <dgm:spPr/>
      <dgm:t>
        <a:bodyPr/>
        <a:lstStyle/>
        <a:p>
          <a:endParaRPr lang="en-US"/>
        </a:p>
      </dgm:t>
    </dgm:pt>
    <dgm:pt modelId="{2C28C895-30D8-3A41-BC0B-5C9B768AF294}" type="sibTrans" cxnId="{F29B388B-BFB1-4A42-BE4B-DAC73FFD0A73}">
      <dgm:prSet/>
      <dgm:spPr/>
      <dgm:t>
        <a:bodyPr/>
        <a:lstStyle/>
        <a:p>
          <a:endParaRPr lang="en-US"/>
        </a:p>
      </dgm:t>
    </dgm:pt>
    <dgm:pt modelId="{E4E973F8-8A56-9F4B-8234-17AD49D2542F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Regional reanalysis</a:t>
          </a:r>
          <a:endParaRPr lang="en-US" dirty="0">
            <a:solidFill>
              <a:srgbClr val="344478"/>
            </a:solidFill>
          </a:endParaRPr>
        </a:p>
      </dgm:t>
    </dgm:pt>
    <dgm:pt modelId="{10834476-AC6D-784D-9A45-7617106838E7}" type="parTrans" cxnId="{20B11E4E-5121-B447-9B5F-C3F316B2519D}">
      <dgm:prSet/>
      <dgm:spPr/>
      <dgm:t>
        <a:bodyPr/>
        <a:lstStyle/>
        <a:p>
          <a:endParaRPr lang="en-US"/>
        </a:p>
      </dgm:t>
    </dgm:pt>
    <dgm:pt modelId="{ADB06B23-3970-E747-8C51-675F13974854}" type="sibTrans" cxnId="{20B11E4E-5121-B447-9B5F-C3F316B2519D}">
      <dgm:prSet/>
      <dgm:spPr/>
      <dgm:t>
        <a:bodyPr/>
        <a:lstStyle/>
        <a:p>
          <a:endParaRPr lang="en-US"/>
        </a:p>
      </dgm:t>
    </dgm:pt>
    <dgm:pt modelId="{6D845765-D39C-F348-9A3F-6EE2CE5B0FBF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Seasonal forecasts and climate projections</a:t>
          </a:r>
          <a:endParaRPr lang="en-US" dirty="0">
            <a:solidFill>
              <a:srgbClr val="344478"/>
            </a:solidFill>
          </a:endParaRPr>
        </a:p>
      </dgm:t>
    </dgm:pt>
    <dgm:pt modelId="{DA5635E9-558A-2248-8DBE-D44149DCA141}" type="parTrans" cxnId="{E9274965-E096-FD4A-95FD-6C3D5D684EFA}">
      <dgm:prSet/>
      <dgm:spPr/>
      <dgm:t>
        <a:bodyPr/>
        <a:lstStyle/>
        <a:p>
          <a:endParaRPr lang="en-US"/>
        </a:p>
      </dgm:t>
    </dgm:pt>
    <dgm:pt modelId="{CD64C363-8904-9040-98BF-7AD534C0F6F3}" type="sibTrans" cxnId="{E9274965-E096-FD4A-95FD-6C3D5D684EFA}">
      <dgm:prSet/>
      <dgm:spPr/>
      <dgm:t>
        <a:bodyPr/>
        <a:lstStyle/>
        <a:p>
          <a:endParaRPr lang="en-US"/>
        </a:p>
      </dgm:t>
    </dgm:pt>
    <dgm:pt modelId="{38AC9810-007F-0441-8AAC-4DF5D3CAAEED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Multi-model seasonal forecast products</a:t>
          </a:r>
          <a:endParaRPr lang="en-US" dirty="0">
            <a:solidFill>
              <a:srgbClr val="344478"/>
            </a:solidFill>
          </a:endParaRPr>
        </a:p>
      </dgm:t>
    </dgm:pt>
    <dgm:pt modelId="{D3F70555-C8AC-D34B-A24E-7B0E05F21468}" type="parTrans" cxnId="{FC5A2740-359A-5C42-B906-A7CC997C6BCF}">
      <dgm:prSet/>
      <dgm:spPr/>
      <dgm:t>
        <a:bodyPr/>
        <a:lstStyle/>
        <a:p>
          <a:endParaRPr lang="en-US"/>
        </a:p>
      </dgm:t>
    </dgm:pt>
    <dgm:pt modelId="{0B4ECB1A-FDFD-1043-8269-20892ECA794F}" type="sibTrans" cxnId="{FC5A2740-359A-5C42-B906-A7CC997C6BCF}">
      <dgm:prSet/>
      <dgm:spPr/>
      <dgm:t>
        <a:bodyPr/>
        <a:lstStyle/>
        <a:p>
          <a:endParaRPr lang="en-US"/>
        </a:p>
      </dgm:t>
    </dgm:pt>
    <dgm:pt modelId="{964175FF-BAAE-D942-B062-DBDA83351A0D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Access to CMIP data and products</a:t>
          </a:r>
          <a:endParaRPr lang="en-US" dirty="0">
            <a:solidFill>
              <a:srgbClr val="344478"/>
            </a:solidFill>
          </a:endParaRPr>
        </a:p>
      </dgm:t>
    </dgm:pt>
    <dgm:pt modelId="{3F50CE98-D39F-344E-83FD-9376D9485A01}" type="parTrans" cxnId="{96AE497D-FAA6-7F4D-9B29-F63FF1E20EE6}">
      <dgm:prSet/>
      <dgm:spPr/>
      <dgm:t>
        <a:bodyPr/>
        <a:lstStyle/>
        <a:p>
          <a:endParaRPr lang="en-US"/>
        </a:p>
      </dgm:t>
    </dgm:pt>
    <dgm:pt modelId="{2EE67AEE-2C91-FF48-B204-3A91B9070025}" type="sibTrans" cxnId="{96AE497D-FAA6-7F4D-9B29-F63FF1E20EE6}">
      <dgm:prSet/>
      <dgm:spPr/>
      <dgm:t>
        <a:bodyPr/>
        <a:lstStyle/>
        <a:p>
          <a:endParaRPr lang="en-US"/>
        </a:p>
      </dgm:t>
    </dgm:pt>
    <dgm:pt modelId="{0F5A609F-9579-1145-93FB-F5D11F53CEDF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Support for data rescue, climate data collections</a:t>
          </a:r>
          <a:endParaRPr lang="en-US" dirty="0">
            <a:solidFill>
              <a:srgbClr val="344478"/>
            </a:solidFill>
          </a:endParaRPr>
        </a:p>
      </dgm:t>
    </dgm:pt>
    <dgm:pt modelId="{300B1B5B-1737-6447-AC34-542EFEC4D6BC}" type="parTrans" cxnId="{7911E785-96A2-DC40-A0E5-5DCBD152750C}">
      <dgm:prSet/>
      <dgm:spPr/>
      <dgm:t>
        <a:bodyPr/>
        <a:lstStyle/>
        <a:p>
          <a:endParaRPr lang="en-US"/>
        </a:p>
      </dgm:t>
    </dgm:pt>
    <dgm:pt modelId="{F26A57B4-BE3C-664E-8FC7-5580315A3135}" type="sibTrans" cxnId="{7911E785-96A2-DC40-A0E5-5DCBD152750C}">
      <dgm:prSet/>
      <dgm:spPr/>
      <dgm:t>
        <a:bodyPr/>
        <a:lstStyle/>
        <a:p>
          <a:endParaRPr lang="en-US"/>
        </a:p>
      </dgm:t>
    </dgm:pt>
    <dgm:pt modelId="{79F110D1-AEF9-8043-BACD-1AF1967943F0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Coupled climate reanalysis for 100 years</a:t>
          </a:r>
          <a:endParaRPr lang="en-US" dirty="0">
            <a:solidFill>
              <a:srgbClr val="344478"/>
            </a:solidFill>
          </a:endParaRPr>
        </a:p>
      </dgm:t>
    </dgm:pt>
    <dgm:pt modelId="{91BB5870-BF68-B74D-871C-6263597BC2A2}" type="parTrans" cxnId="{B54B2ADB-407E-3746-81CD-920914A806BC}">
      <dgm:prSet/>
      <dgm:spPr/>
      <dgm:t>
        <a:bodyPr/>
        <a:lstStyle/>
        <a:p>
          <a:endParaRPr lang="en-US"/>
        </a:p>
      </dgm:t>
    </dgm:pt>
    <dgm:pt modelId="{277E45F6-7F7F-8D4C-A33C-4FA919E2E355}" type="sibTrans" cxnId="{B54B2ADB-407E-3746-81CD-920914A806BC}">
      <dgm:prSet/>
      <dgm:spPr/>
      <dgm:t>
        <a:bodyPr/>
        <a:lstStyle/>
        <a:p>
          <a:endParaRPr lang="en-US"/>
        </a:p>
      </dgm:t>
    </dgm:pt>
    <dgm:pt modelId="{E54EE345-801D-5B45-A24A-FBDC62F0DE61}">
      <dgm:prSet phldrT="[Text]"/>
      <dgm:spPr/>
      <dgm:t>
        <a:bodyPr/>
        <a:lstStyle/>
        <a:p>
          <a:r>
            <a:rPr lang="en-US" dirty="0" smtClean="0">
              <a:solidFill>
                <a:srgbClr val="344478"/>
              </a:solidFill>
            </a:rPr>
            <a:t>European multi-model climate projections</a:t>
          </a:r>
          <a:endParaRPr lang="en-US" dirty="0">
            <a:solidFill>
              <a:srgbClr val="344478"/>
            </a:solidFill>
          </a:endParaRPr>
        </a:p>
      </dgm:t>
    </dgm:pt>
    <dgm:pt modelId="{E7BF0476-2D90-0E4B-806C-B8AE76237DEE}" type="parTrans" cxnId="{643D0894-0C15-674C-8628-D5AE16E257B9}">
      <dgm:prSet/>
      <dgm:spPr/>
      <dgm:t>
        <a:bodyPr/>
        <a:lstStyle/>
        <a:p>
          <a:endParaRPr lang="en-US"/>
        </a:p>
      </dgm:t>
    </dgm:pt>
    <dgm:pt modelId="{A51F5806-4A0F-0F46-845B-DA086F8FCCD0}" type="sibTrans" cxnId="{643D0894-0C15-674C-8628-D5AE16E257B9}">
      <dgm:prSet/>
      <dgm:spPr/>
      <dgm:t>
        <a:bodyPr/>
        <a:lstStyle/>
        <a:p>
          <a:endParaRPr lang="en-US"/>
        </a:p>
      </dgm:t>
    </dgm:pt>
    <dgm:pt modelId="{84A8A471-83D1-3048-ACEE-4C58D5095D14}" type="pres">
      <dgm:prSet presAssocID="{B58F7261-14AF-EF45-B6B9-2AC9FDDE204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A90E7DB-1237-E342-8AF9-442039CA5B5A}" type="pres">
      <dgm:prSet presAssocID="{5B91477A-A1B8-6640-943F-FE9A4B9DD086}" presName="horFlow" presStyleCnt="0"/>
      <dgm:spPr/>
    </dgm:pt>
    <dgm:pt modelId="{D85A7DE6-F190-5F40-9C56-60A0313D07DE}" type="pres">
      <dgm:prSet presAssocID="{5B91477A-A1B8-6640-943F-FE9A4B9DD086}" presName="bigChev" presStyleLbl="node1" presStyleIdx="0" presStyleCnt="3"/>
      <dgm:spPr/>
      <dgm:t>
        <a:bodyPr/>
        <a:lstStyle/>
        <a:p>
          <a:endParaRPr lang="en-US"/>
        </a:p>
      </dgm:t>
    </dgm:pt>
    <dgm:pt modelId="{B2B30B26-CF0A-ED42-B303-E0A71160D278}" type="pres">
      <dgm:prSet presAssocID="{60ADA425-62D2-E344-9F04-ED5764F60BD3}" presName="parTrans" presStyleCnt="0"/>
      <dgm:spPr/>
    </dgm:pt>
    <dgm:pt modelId="{B97CBD24-464C-434F-9C34-99C422E0397F}" type="pres">
      <dgm:prSet presAssocID="{15CC5D97-9C1F-FD46-930A-DDD9B70B8EF3}" presName="node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F2AC4-C69B-BE45-A79E-95B2D9DCD15A}" type="pres">
      <dgm:prSet presAssocID="{87A47A8F-811B-104E-A1EC-70625A7920A6}" presName="sibTrans" presStyleCnt="0"/>
      <dgm:spPr/>
    </dgm:pt>
    <dgm:pt modelId="{0F5F9681-6039-CC4A-A4DC-A9E94C4A9DC3}" type="pres">
      <dgm:prSet presAssocID="{06237953-84F9-C54A-8A4C-3AF0846454F1}" presName="node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4418E-51C3-DF4D-8787-50958FC0578D}" type="pres">
      <dgm:prSet presAssocID="{97D3EBB4-73A3-5948-BD31-732C09A74645}" presName="sibTrans" presStyleCnt="0"/>
      <dgm:spPr/>
    </dgm:pt>
    <dgm:pt modelId="{2E7D906C-CA4B-0141-9F15-F69B121F5243}" type="pres">
      <dgm:prSet presAssocID="{0F5A609F-9579-1145-93FB-F5D11F53CEDF}" presName="node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8732-D0CC-C842-87FC-627835B577A6}" type="pres">
      <dgm:prSet presAssocID="{5B91477A-A1B8-6640-943F-FE9A4B9DD086}" presName="vSp" presStyleCnt="0"/>
      <dgm:spPr/>
    </dgm:pt>
    <dgm:pt modelId="{7E7361FC-6118-024C-854C-672F6355E6A0}" type="pres">
      <dgm:prSet presAssocID="{411EE1DB-FDB3-F54E-90E5-FE50FA40DB3C}" presName="horFlow" presStyleCnt="0"/>
      <dgm:spPr/>
    </dgm:pt>
    <dgm:pt modelId="{5543B7F5-541D-E245-B87D-99AC01019E9E}" type="pres">
      <dgm:prSet presAssocID="{411EE1DB-FDB3-F54E-90E5-FE50FA40DB3C}" presName="bigChev" presStyleLbl="node1" presStyleIdx="1" presStyleCnt="3"/>
      <dgm:spPr/>
      <dgm:t>
        <a:bodyPr/>
        <a:lstStyle/>
        <a:p>
          <a:endParaRPr lang="en-US"/>
        </a:p>
      </dgm:t>
    </dgm:pt>
    <dgm:pt modelId="{15E3420D-AC84-5E46-8252-48DD2C990D38}" type="pres">
      <dgm:prSet presAssocID="{9C310F0D-3B94-DE49-A15A-AA0B6C108E52}" presName="parTrans" presStyleCnt="0"/>
      <dgm:spPr/>
    </dgm:pt>
    <dgm:pt modelId="{E07D18E2-AB66-2349-90BD-F6A374687CB2}" type="pres">
      <dgm:prSet presAssocID="{9F2B372C-7F0A-A44C-8E56-A60B098DFBE0}" presName="node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306E1-5442-9C44-A922-C302BFA74156}" type="pres">
      <dgm:prSet presAssocID="{2C28C895-30D8-3A41-BC0B-5C9B768AF294}" presName="sibTrans" presStyleCnt="0"/>
      <dgm:spPr/>
    </dgm:pt>
    <dgm:pt modelId="{1603B95A-E63C-D543-8D28-53012CA1B151}" type="pres">
      <dgm:prSet presAssocID="{E4E973F8-8A56-9F4B-8234-17AD49D2542F}" presName="node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7F7AD4-980B-984C-90F5-30B9125D902B}" type="pres">
      <dgm:prSet presAssocID="{ADB06B23-3970-E747-8C51-675F13974854}" presName="sibTrans" presStyleCnt="0"/>
      <dgm:spPr/>
    </dgm:pt>
    <dgm:pt modelId="{B2E6AE8E-82ED-BC48-A7EE-09A82526DE22}" type="pres">
      <dgm:prSet presAssocID="{79F110D1-AEF9-8043-BACD-1AF1967943F0}" presName="node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0B2C6-F595-654D-9C8A-8403D24AC71F}" type="pres">
      <dgm:prSet presAssocID="{411EE1DB-FDB3-F54E-90E5-FE50FA40DB3C}" presName="vSp" presStyleCnt="0"/>
      <dgm:spPr/>
    </dgm:pt>
    <dgm:pt modelId="{25206F3C-7AA1-7E44-9FE9-FC4889599E7C}" type="pres">
      <dgm:prSet presAssocID="{6D845765-D39C-F348-9A3F-6EE2CE5B0FBF}" presName="horFlow" presStyleCnt="0"/>
      <dgm:spPr/>
    </dgm:pt>
    <dgm:pt modelId="{3A08A768-0F8B-3E47-92F8-E3F642B3FA1B}" type="pres">
      <dgm:prSet presAssocID="{6D845765-D39C-F348-9A3F-6EE2CE5B0FBF}" presName="bigChev" presStyleLbl="node1" presStyleIdx="2" presStyleCnt="3"/>
      <dgm:spPr/>
      <dgm:t>
        <a:bodyPr/>
        <a:lstStyle/>
        <a:p>
          <a:endParaRPr lang="en-US"/>
        </a:p>
      </dgm:t>
    </dgm:pt>
    <dgm:pt modelId="{7EA11E75-DC59-FB49-93E1-E835448F3183}" type="pres">
      <dgm:prSet presAssocID="{D3F70555-C8AC-D34B-A24E-7B0E05F21468}" presName="parTrans" presStyleCnt="0"/>
      <dgm:spPr/>
    </dgm:pt>
    <dgm:pt modelId="{D8E99B94-590E-F84F-8CBE-609D022B926A}" type="pres">
      <dgm:prSet presAssocID="{38AC9810-007F-0441-8AAC-4DF5D3CAAEED}" presName="node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62A95-00FE-B44A-A0F0-6A9A22F48058}" type="pres">
      <dgm:prSet presAssocID="{0B4ECB1A-FDFD-1043-8269-20892ECA794F}" presName="sibTrans" presStyleCnt="0"/>
      <dgm:spPr/>
    </dgm:pt>
    <dgm:pt modelId="{8FC400B5-0B17-EF44-8448-4A21415A0A2C}" type="pres">
      <dgm:prSet presAssocID="{964175FF-BAAE-D942-B062-DBDA83351A0D}" presName="node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5F2EA-A59E-EE42-BB09-EA8FBDAD52D7}" type="pres">
      <dgm:prSet presAssocID="{2EE67AEE-2C91-FF48-B204-3A91B9070025}" presName="sibTrans" presStyleCnt="0"/>
      <dgm:spPr/>
    </dgm:pt>
    <dgm:pt modelId="{337ABAA6-5304-3745-B373-3D8E4DD2764F}" type="pres">
      <dgm:prSet presAssocID="{E54EE345-801D-5B45-A24A-FBDC62F0DE61}" presName="node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BC86E2-7357-8342-85A2-F2B3FCFD8209}" srcId="{5B91477A-A1B8-6640-943F-FE9A4B9DD086}" destId="{06237953-84F9-C54A-8A4C-3AF0846454F1}" srcOrd="1" destOrd="0" parTransId="{5B237216-27D4-F541-85C3-86C0CE070037}" sibTransId="{97D3EBB4-73A3-5948-BD31-732C09A74645}"/>
    <dgm:cxn modelId="{357C667E-E66C-764C-ADC4-5698CE84FAE2}" type="presOf" srcId="{06237953-84F9-C54A-8A4C-3AF0846454F1}" destId="{0F5F9681-6039-CC4A-A4DC-A9E94C4A9DC3}" srcOrd="0" destOrd="0" presId="urn:microsoft.com/office/officeart/2005/8/layout/lProcess3"/>
    <dgm:cxn modelId="{F29B388B-BFB1-4A42-BE4B-DAC73FFD0A73}" srcId="{411EE1DB-FDB3-F54E-90E5-FE50FA40DB3C}" destId="{9F2B372C-7F0A-A44C-8E56-A60B098DFBE0}" srcOrd="0" destOrd="0" parTransId="{9C310F0D-3B94-DE49-A15A-AA0B6C108E52}" sibTransId="{2C28C895-30D8-3A41-BC0B-5C9B768AF294}"/>
    <dgm:cxn modelId="{3E907D77-F2DD-4A4D-8906-B16DEA188893}" type="presOf" srcId="{E4E973F8-8A56-9F4B-8234-17AD49D2542F}" destId="{1603B95A-E63C-D543-8D28-53012CA1B151}" srcOrd="0" destOrd="0" presId="urn:microsoft.com/office/officeart/2005/8/layout/lProcess3"/>
    <dgm:cxn modelId="{72CF8226-9832-1C47-B380-2CCA8B5B86AF}" type="presOf" srcId="{0F5A609F-9579-1145-93FB-F5D11F53CEDF}" destId="{2E7D906C-CA4B-0141-9F15-F69B121F5243}" srcOrd="0" destOrd="0" presId="urn:microsoft.com/office/officeart/2005/8/layout/lProcess3"/>
    <dgm:cxn modelId="{8A94AE80-19A0-4F42-9F47-4438FDFC985F}" type="presOf" srcId="{79F110D1-AEF9-8043-BACD-1AF1967943F0}" destId="{B2E6AE8E-82ED-BC48-A7EE-09A82526DE22}" srcOrd="0" destOrd="0" presId="urn:microsoft.com/office/officeart/2005/8/layout/lProcess3"/>
    <dgm:cxn modelId="{FC5A2740-359A-5C42-B906-A7CC997C6BCF}" srcId="{6D845765-D39C-F348-9A3F-6EE2CE5B0FBF}" destId="{38AC9810-007F-0441-8AAC-4DF5D3CAAEED}" srcOrd="0" destOrd="0" parTransId="{D3F70555-C8AC-D34B-A24E-7B0E05F21468}" sibTransId="{0B4ECB1A-FDFD-1043-8269-20892ECA794F}"/>
    <dgm:cxn modelId="{643D0894-0C15-674C-8628-D5AE16E257B9}" srcId="{6D845765-D39C-F348-9A3F-6EE2CE5B0FBF}" destId="{E54EE345-801D-5B45-A24A-FBDC62F0DE61}" srcOrd="2" destOrd="0" parTransId="{E7BF0476-2D90-0E4B-806C-B8AE76237DEE}" sibTransId="{A51F5806-4A0F-0F46-845B-DA086F8FCCD0}"/>
    <dgm:cxn modelId="{3F2A2570-8BAE-FC40-97E4-E485C6AC33CA}" type="presOf" srcId="{5B91477A-A1B8-6640-943F-FE9A4B9DD086}" destId="{D85A7DE6-F190-5F40-9C56-60A0313D07DE}" srcOrd="0" destOrd="0" presId="urn:microsoft.com/office/officeart/2005/8/layout/lProcess3"/>
    <dgm:cxn modelId="{15453007-D5E8-0642-9C96-63E6210D2729}" srcId="{B58F7261-14AF-EF45-B6B9-2AC9FDDE2040}" destId="{5B91477A-A1B8-6640-943F-FE9A4B9DD086}" srcOrd="0" destOrd="0" parTransId="{67956DF0-DDE9-864A-993B-14CA4A691F42}" sibTransId="{5CC8EC82-D2C9-1541-B807-68025DA260E1}"/>
    <dgm:cxn modelId="{1308B95F-3EE9-1B44-A9EE-B8FD35406FB7}" type="presOf" srcId="{B58F7261-14AF-EF45-B6B9-2AC9FDDE2040}" destId="{84A8A471-83D1-3048-ACEE-4C58D5095D14}" srcOrd="0" destOrd="0" presId="urn:microsoft.com/office/officeart/2005/8/layout/lProcess3"/>
    <dgm:cxn modelId="{7911E785-96A2-DC40-A0E5-5DCBD152750C}" srcId="{5B91477A-A1B8-6640-943F-FE9A4B9DD086}" destId="{0F5A609F-9579-1145-93FB-F5D11F53CEDF}" srcOrd="2" destOrd="0" parTransId="{300B1B5B-1737-6447-AC34-542EFEC4D6BC}" sibTransId="{F26A57B4-BE3C-664E-8FC7-5580315A3135}"/>
    <dgm:cxn modelId="{3839EF22-BCB7-2643-9684-0BB85BD0642E}" type="presOf" srcId="{9F2B372C-7F0A-A44C-8E56-A60B098DFBE0}" destId="{E07D18E2-AB66-2349-90BD-F6A374687CB2}" srcOrd="0" destOrd="0" presId="urn:microsoft.com/office/officeart/2005/8/layout/lProcess3"/>
    <dgm:cxn modelId="{7DE48479-77EE-DD49-ACCC-C518329B31BE}" type="presOf" srcId="{6D845765-D39C-F348-9A3F-6EE2CE5B0FBF}" destId="{3A08A768-0F8B-3E47-92F8-E3F642B3FA1B}" srcOrd="0" destOrd="0" presId="urn:microsoft.com/office/officeart/2005/8/layout/lProcess3"/>
    <dgm:cxn modelId="{76C08444-8287-0141-9B25-133603EBCE26}" type="presOf" srcId="{964175FF-BAAE-D942-B062-DBDA83351A0D}" destId="{8FC400B5-0B17-EF44-8448-4A21415A0A2C}" srcOrd="0" destOrd="0" presId="urn:microsoft.com/office/officeart/2005/8/layout/lProcess3"/>
    <dgm:cxn modelId="{5BC08718-F20F-8049-A6F2-0320130B2A8E}" type="presOf" srcId="{411EE1DB-FDB3-F54E-90E5-FE50FA40DB3C}" destId="{5543B7F5-541D-E245-B87D-99AC01019E9E}" srcOrd="0" destOrd="0" presId="urn:microsoft.com/office/officeart/2005/8/layout/lProcess3"/>
    <dgm:cxn modelId="{B54B2ADB-407E-3746-81CD-920914A806BC}" srcId="{411EE1DB-FDB3-F54E-90E5-FE50FA40DB3C}" destId="{79F110D1-AEF9-8043-BACD-1AF1967943F0}" srcOrd="2" destOrd="0" parTransId="{91BB5870-BF68-B74D-871C-6263597BC2A2}" sibTransId="{277E45F6-7F7F-8D4C-A33C-4FA919E2E355}"/>
    <dgm:cxn modelId="{E9274965-E096-FD4A-95FD-6C3D5D684EFA}" srcId="{B58F7261-14AF-EF45-B6B9-2AC9FDDE2040}" destId="{6D845765-D39C-F348-9A3F-6EE2CE5B0FBF}" srcOrd="2" destOrd="0" parTransId="{DA5635E9-558A-2248-8DBE-D44149DCA141}" sibTransId="{CD64C363-8904-9040-98BF-7AD534C0F6F3}"/>
    <dgm:cxn modelId="{DC421BC8-9E01-3644-90C8-1F28DAC5A902}" type="presOf" srcId="{38AC9810-007F-0441-8AAC-4DF5D3CAAEED}" destId="{D8E99B94-590E-F84F-8CBE-609D022B926A}" srcOrd="0" destOrd="0" presId="urn:microsoft.com/office/officeart/2005/8/layout/lProcess3"/>
    <dgm:cxn modelId="{3A4981DE-7396-4D4C-A10D-A2682A15E0B0}" type="presOf" srcId="{E54EE345-801D-5B45-A24A-FBDC62F0DE61}" destId="{337ABAA6-5304-3745-B373-3D8E4DD2764F}" srcOrd="0" destOrd="0" presId="urn:microsoft.com/office/officeart/2005/8/layout/lProcess3"/>
    <dgm:cxn modelId="{96AE497D-FAA6-7F4D-9B29-F63FF1E20EE6}" srcId="{6D845765-D39C-F348-9A3F-6EE2CE5B0FBF}" destId="{964175FF-BAAE-D942-B062-DBDA83351A0D}" srcOrd="1" destOrd="0" parTransId="{3F50CE98-D39F-344E-83FD-9376D9485A01}" sibTransId="{2EE67AEE-2C91-FF48-B204-3A91B9070025}"/>
    <dgm:cxn modelId="{20B11E4E-5121-B447-9B5F-C3F316B2519D}" srcId="{411EE1DB-FDB3-F54E-90E5-FE50FA40DB3C}" destId="{E4E973F8-8A56-9F4B-8234-17AD49D2542F}" srcOrd="1" destOrd="0" parTransId="{10834476-AC6D-784D-9A45-7617106838E7}" sibTransId="{ADB06B23-3970-E747-8C51-675F13974854}"/>
    <dgm:cxn modelId="{4A354259-B183-334A-A623-9004CC1BD3DB}" srcId="{B58F7261-14AF-EF45-B6B9-2AC9FDDE2040}" destId="{411EE1DB-FDB3-F54E-90E5-FE50FA40DB3C}" srcOrd="1" destOrd="0" parTransId="{83436C58-D2F2-7648-A0F3-F48303BCA79A}" sibTransId="{1609C1AA-6928-5B4D-AFEB-C3DBABDCA1B8}"/>
    <dgm:cxn modelId="{4EDA443D-676E-BE41-B60B-2AB9D851760C}" srcId="{5B91477A-A1B8-6640-943F-FE9A4B9DD086}" destId="{15CC5D97-9C1F-FD46-930A-DDD9B70B8EF3}" srcOrd="0" destOrd="0" parTransId="{60ADA425-62D2-E344-9F04-ED5764F60BD3}" sibTransId="{87A47A8F-811B-104E-A1EC-70625A7920A6}"/>
    <dgm:cxn modelId="{B5E44B4C-C7EB-684B-9A42-17D778E9703A}" type="presOf" srcId="{15CC5D97-9C1F-FD46-930A-DDD9B70B8EF3}" destId="{B97CBD24-464C-434F-9C34-99C422E0397F}" srcOrd="0" destOrd="0" presId="urn:microsoft.com/office/officeart/2005/8/layout/lProcess3"/>
    <dgm:cxn modelId="{E37C31AE-ABAE-C54C-B045-5E84FA2D74E1}" type="presParOf" srcId="{84A8A471-83D1-3048-ACEE-4C58D5095D14}" destId="{4A90E7DB-1237-E342-8AF9-442039CA5B5A}" srcOrd="0" destOrd="0" presId="urn:microsoft.com/office/officeart/2005/8/layout/lProcess3"/>
    <dgm:cxn modelId="{28084538-3B57-3C46-8D1D-BD7436C75756}" type="presParOf" srcId="{4A90E7DB-1237-E342-8AF9-442039CA5B5A}" destId="{D85A7DE6-F190-5F40-9C56-60A0313D07DE}" srcOrd="0" destOrd="0" presId="urn:microsoft.com/office/officeart/2005/8/layout/lProcess3"/>
    <dgm:cxn modelId="{23C35AB8-9144-1D43-A343-CDA5610A2D52}" type="presParOf" srcId="{4A90E7DB-1237-E342-8AF9-442039CA5B5A}" destId="{B2B30B26-CF0A-ED42-B303-E0A71160D278}" srcOrd="1" destOrd="0" presId="urn:microsoft.com/office/officeart/2005/8/layout/lProcess3"/>
    <dgm:cxn modelId="{B89A9355-6A10-4A4F-9EA9-68B44A7DD4C4}" type="presParOf" srcId="{4A90E7DB-1237-E342-8AF9-442039CA5B5A}" destId="{B97CBD24-464C-434F-9C34-99C422E0397F}" srcOrd="2" destOrd="0" presId="urn:microsoft.com/office/officeart/2005/8/layout/lProcess3"/>
    <dgm:cxn modelId="{0260B58B-489F-BC49-B38C-0819A85ECF9C}" type="presParOf" srcId="{4A90E7DB-1237-E342-8AF9-442039CA5B5A}" destId="{D92F2AC4-C69B-BE45-A79E-95B2D9DCD15A}" srcOrd="3" destOrd="0" presId="urn:microsoft.com/office/officeart/2005/8/layout/lProcess3"/>
    <dgm:cxn modelId="{21B11582-940A-4648-9DE8-0CA35500C853}" type="presParOf" srcId="{4A90E7DB-1237-E342-8AF9-442039CA5B5A}" destId="{0F5F9681-6039-CC4A-A4DC-A9E94C4A9DC3}" srcOrd="4" destOrd="0" presId="urn:microsoft.com/office/officeart/2005/8/layout/lProcess3"/>
    <dgm:cxn modelId="{B4220987-9373-9C40-864F-E1C1CA5BDB6A}" type="presParOf" srcId="{4A90E7DB-1237-E342-8AF9-442039CA5B5A}" destId="{0324418E-51C3-DF4D-8787-50958FC0578D}" srcOrd="5" destOrd="0" presId="urn:microsoft.com/office/officeart/2005/8/layout/lProcess3"/>
    <dgm:cxn modelId="{E96EDF74-E7BE-164C-AEA4-A472A83C14E9}" type="presParOf" srcId="{4A90E7DB-1237-E342-8AF9-442039CA5B5A}" destId="{2E7D906C-CA4B-0141-9F15-F69B121F5243}" srcOrd="6" destOrd="0" presId="urn:microsoft.com/office/officeart/2005/8/layout/lProcess3"/>
    <dgm:cxn modelId="{61B15D2B-7F49-584C-85DD-134CE097E092}" type="presParOf" srcId="{84A8A471-83D1-3048-ACEE-4C58D5095D14}" destId="{73B28732-D0CC-C842-87FC-627835B577A6}" srcOrd="1" destOrd="0" presId="urn:microsoft.com/office/officeart/2005/8/layout/lProcess3"/>
    <dgm:cxn modelId="{7852F3B4-5FD6-D442-94FB-85E8D4DFC49F}" type="presParOf" srcId="{84A8A471-83D1-3048-ACEE-4C58D5095D14}" destId="{7E7361FC-6118-024C-854C-672F6355E6A0}" srcOrd="2" destOrd="0" presId="urn:microsoft.com/office/officeart/2005/8/layout/lProcess3"/>
    <dgm:cxn modelId="{6A199A28-0FA6-5145-9624-B0A1899343FB}" type="presParOf" srcId="{7E7361FC-6118-024C-854C-672F6355E6A0}" destId="{5543B7F5-541D-E245-B87D-99AC01019E9E}" srcOrd="0" destOrd="0" presId="urn:microsoft.com/office/officeart/2005/8/layout/lProcess3"/>
    <dgm:cxn modelId="{1747759E-26AE-5945-99D9-7B4D155492E0}" type="presParOf" srcId="{7E7361FC-6118-024C-854C-672F6355E6A0}" destId="{15E3420D-AC84-5E46-8252-48DD2C990D38}" srcOrd="1" destOrd="0" presId="urn:microsoft.com/office/officeart/2005/8/layout/lProcess3"/>
    <dgm:cxn modelId="{CDFC2C93-9026-1F43-A5DB-0F12FABBAAD1}" type="presParOf" srcId="{7E7361FC-6118-024C-854C-672F6355E6A0}" destId="{E07D18E2-AB66-2349-90BD-F6A374687CB2}" srcOrd="2" destOrd="0" presId="urn:microsoft.com/office/officeart/2005/8/layout/lProcess3"/>
    <dgm:cxn modelId="{1311E0B6-1702-9141-A29E-41655C8A5FF6}" type="presParOf" srcId="{7E7361FC-6118-024C-854C-672F6355E6A0}" destId="{C3A306E1-5442-9C44-A922-C302BFA74156}" srcOrd="3" destOrd="0" presId="urn:microsoft.com/office/officeart/2005/8/layout/lProcess3"/>
    <dgm:cxn modelId="{2D2E2AB5-725A-CB41-ACE6-B35B8C1429D5}" type="presParOf" srcId="{7E7361FC-6118-024C-854C-672F6355E6A0}" destId="{1603B95A-E63C-D543-8D28-53012CA1B151}" srcOrd="4" destOrd="0" presId="urn:microsoft.com/office/officeart/2005/8/layout/lProcess3"/>
    <dgm:cxn modelId="{D3C5E757-3CD2-6B49-A3B6-3F52D247C1E9}" type="presParOf" srcId="{7E7361FC-6118-024C-854C-672F6355E6A0}" destId="{4C7F7AD4-980B-984C-90F5-30B9125D902B}" srcOrd="5" destOrd="0" presId="urn:microsoft.com/office/officeart/2005/8/layout/lProcess3"/>
    <dgm:cxn modelId="{82A76448-9B8F-9D46-8373-CE6F193CA4F9}" type="presParOf" srcId="{7E7361FC-6118-024C-854C-672F6355E6A0}" destId="{B2E6AE8E-82ED-BC48-A7EE-09A82526DE22}" srcOrd="6" destOrd="0" presId="urn:microsoft.com/office/officeart/2005/8/layout/lProcess3"/>
    <dgm:cxn modelId="{90F697C4-6AA7-7247-97A8-3957EE00F351}" type="presParOf" srcId="{84A8A471-83D1-3048-ACEE-4C58D5095D14}" destId="{A900B2C6-F595-654D-9C8A-8403D24AC71F}" srcOrd="3" destOrd="0" presId="urn:microsoft.com/office/officeart/2005/8/layout/lProcess3"/>
    <dgm:cxn modelId="{5DD95CE5-53F5-8448-AEB7-6E0ACEE29077}" type="presParOf" srcId="{84A8A471-83D1-3048-ACEE-4C58D5095D14}" destId="{25206F3C-7AA1-7E44-9FE9-FC4889599E7C}" srcOrd="4" destOrd="0" presId="urn:microsoft.com/office/officeart/2005/8/layout/lProcess3"/>
    <dgm:cxn modelId="{41A2FEF6-A99E-3B47-A0CB-6907CC75578F}" type="presParOf" srcId="{25206F3C-7AA1-7E44-9FE9-FC4889599E7C}" destId="{3A08A768-0F8B-3E47-92F8-E3F642B3FA1B}" srcOrd="0" destOrd="0" presId="urn:microsoft.com/office/officeart/2005/8/layout/lProcess3"/>
    <dgm:cxn modelId="{1292238F-9AA9-3440-995A-6C8DD3075E35}" type="presParOf" srcId="{25206F3C-7AA1-7E44-9FE9-FC4889599E7C}" destId="{7EA11E75-DC59-FB49-93E1-E835448F3183}" srcOrd="1" destOrd="0" presId="urn:microsoft.com/office/officeart/2005/8/layout/lProcess3"/>
    <dgm:cxn modelId="{83021E04-3CE9-0040-9C6A-8CA5009D7CCC}" type="presParOf" srcId="{25206F3C-7AA1-7E44-9FE9-FC4889599E7C}" destId="{D8E99B94-590E-F84F-8CBE-609D022B926A}" srcOrd="2" destOrd="0" presId="urn:microsoft.com/office/officeart/2005/8/layout/lProcess3"/>
    <dgm:cxn modelId="{E5F424CC-04EE-BF4F-9C26-52907195BDE2}" type="presParOf" srcId="{25206F3C-7AA1-7E44-9FE9-FC4889599E7C}" destId="{20262A95-00FE-B44A-A0F0-6A9A22F48058}" srcOrd="3" destOrd="0" presId="urn:microsoft.com/office/officeart/2005/8/layout/lProcess3"/>
    <dgm:cxn modelId="{9BE41325-85A0-9E40-AF91-596C88598293}" type="presParOf" srcId="{25206F3C-7AA1-7E44-9FE9-FC4889599E7C}" destId="{8FC400B5-0B17-EF44-8448-4A21415A0A2C}" srcOrd="4" destOrd="0" presId="urn:microsoft.com/office/officeart/2005/8/layout/lProcess3"/>
    <dgm:cxn modelId="{3A8F48EC-9FDE-D848-9A37-FEA62B7D93A4}" type="presParOf" srcId="{25206F3C-7AA1-7E44-9FE9-FC4889599E7C}" destId="{EEA5F2EA-A59E-EE42-BB09-EA8FBDAD52D7}" srcOrd="5" destOrd="0" presId="urn:microsoft.com/office/officeart/2005/8/layout/lProcess3"/>
    <dgm:cxn modelId="{F6C90BE8-FE7D-B749-9723-3B36CF320AD5}" type="presParOf" srcId="{25206F3C-7AA1-7E44-9FE9-FC4889599E7C}" destId="{337ABAA6-5304-3745-B373-3D8E4DD2764F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860A79-533E-4DE7-9259-50EE6893D2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DF7C8A-B8D3-44BE-898A-C3E0A415FFD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b="0" dirty="0" smtClean="0">
              <a:latin typeface="+mn-lt"/>
            </a:rPr>
            <a:t>Scientists, Academics &amp; Researchers</a:t>
          </a:r>
          <a:endParaRPr lang="en-GB" sz="1400" b="0" dirty="0">
            <a:latin typeface="+mn-lt"/>
          </a:endParaRPr>
        </a:p>
      </dgm:t>
    </dgm:pt>
    <dgm:pt modelId="{404F0730-E170-4AC0-BF2F-F2498C6591B4}" type="parTrans" cxnId="{3022F6AF-7245-4394-87D2-DF7EEEBE5646}">
      <dgm:prSet/>
      <dgm:spPr/>
      <dgm:t>
        <a:bodyPr/>
        <a:lstStyle/>
        <a:p>
          <a:endParaRPr lang="en-GB"/>
        </a:p>
      </dgm:t>
    </dgm:pt>
    <dgm:pt modelId="{9726C14D-212D-40F4-ACCF-A4F9BFB11B60}" type="sibTrans" cxnId="{3022F6AF-7245-4394-87D2-DF7EEEBE5646}">
      <dgm:prSet/>
      <dgm:spPr/>
      <dgm:t>
        <a:bodyPr/>
        <a:lstStyle/>
        <a:p>
          <a:endParaRPr lang="en-GB"/>
        </a:p>
      </dgm:t>
    </dgm:pt>
    <dgm:pt modelId="{D374C037-66C0-4005-AD62-2B60CBD1DBBA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 smtClean="0"/>
            <a:t>Policy Makers &amp; local planning authorities</a:t>
          </a:r>
          <a:endParaRPr lang="en-GB" b="0" dirty="0"/>
        </a:p>
      </dgm:t>
    </dgm:pt>
    <dgm:pt modelId="{5ED4D258-92BB-45A6-B3B7-C524DC59BF99}" type="parTrans" cxnId="{E3259672-822C-4C16-B79A-6A67DB5604C3}">
      <dgm:prSet/>
      <dgm:spPr/>
      <dgm:t>
        <a:bodyPr/>
        <a:lstStyle/>
        <a:p>
          <a:endParaRPr lang="en-GB"/>
        </a:p>
      </dgm:t>
    </dgm:pt>
    <dgm:pt modelId="{5C20C0C2-2335-491E-8AC3-29058E7A00F6}" type="sibTrans" cxnId="{E3259672-822C-4C16-B79A-6A67DB5604C3}">
      <dgm:prSet/>
      <dgm:spPr/>
      <dgm:t>
        <a:bodyPr/>
        <a:lstStyle/>
        <a:p>
          <a:endParaRPr lang="en-GB"/>
        </a:p>
      </dgm:t>
    </dgm:pt>
    <dgm:pt modelId="{5C31F1D6-5122-4BED-9FA1-53E8DACD4BD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b="1" dirty="0" smtClean="0"/>
            <a:t>Industry</a:t>
          </a:r>
          <a:r>
            <a:rPr lang="en-US" sz="1400" dirty="0" smtClean="0"/>
            <a:t/>
          </a:r>
          <a:br>
            <a:rPr lang="en-US" sz="1400" dirty="0" smtClean="0"/>
          </a:br>
          <a:r>
            <a:rPr lang="en-US" sz="1200" dirty="0" smtClean="0"/>
            <a:t>(Water, Energy, …)</a:t>
          </a:r>
          <a:endParaRPr lang="en-GB" sz="1200" dirty="0"/>
        </a:p>
      </dgm:t>
    </dgm:pt>
    <dgm:pt modelId="{2C7E76B2-1909-4E64-AE2C-8A74DD52FD74}" type="parTrans" cxnId="{F50DE51A-9CF5-4287-BD11-1C8D22C1DC2B}">
      <dgm:prSet/>
      <dgm:spPr/>
      <dgm:t>
        <a:bodyPr/>
        <a:lstStyle/>
        <a:p>
          <a:endParaRPr lang="en-GB"/>
        </a:p>
      </dgm:t>
    </dgm:pt>
    <dgm:pt modelId="{5B3CB3C1-C6BE-4297-A3E0-A3AE3C64B0E0}" type="sibTrans" cxnId="{F50DE51A-9CF5-4287-BD11-1C8D22C1DC2B}">
      <dgm:prSet/>
      <dgm:spPr/>
      <dgm:t>
        <a:bodyPr/>
        <a:lstStyle/>
        <a:p>
          <a:endParaRPr lang="en-GB"/>
        </a:p>
      </dgm:t>
    </dgm:pt>
    <dgm:pt modelId="{8177D0B3-B671-44E8-B729-AD54ED26ABA6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Downstream Specialist SMEs, consultants &amp; businesses</a:t>
          </a:r>
          <a:endParaRPr lang="en-GB" dirty="0"/>
        </a:p>
      </dgm:t>
    </dgm:pt>
    <dgm:pt modelId="{5CA01E9F-5E32-4E7C-A10D-3A69DD28EF73}" type="parTrans" cxnId="{FC44CBBF-5A46-491E-AB07-8EDC1B385492}">
      <dgm:prSet/>
      <dgm:spPr/>
      <dgm:t>
        <a:bodyPr/>
        <a:lstStyle/>
        <a:p>
          <a:endParaRPr lang="en-GB"/>
        </a:p>
      </dgm:t>
    </dgm:pt>
    <dgm:pt modelId="{C2CF6F66-F9FF-4584-A123-9A92ECB5B5B4}" type="sibTrans" cxnId="{FC44CBBF-5A46-491E-AB07-8EDC1B385492}">
      <dgm:prSet/>
      <dgm:spPr/>
      <dgm:t>
        <a:bodyPr/>
        <a:lstStyle/>
        <a:p>
          <a:endParaRPr lang="en-GB"/>
        </a:p>
      </dgm:t>
    </dgm:pt>
    <dgm:pt modelId="{5988D2C7-AA6D-43D2-B996-9DE10D87C4B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/>
            <a:t>Media</a:t>
          </a:r>
          <a:br>
            <a:rPr lang="en-US" sz="1400" dirty="0" smtClean="0"/>
          </a:br>
          <a:r>
            <a:rPr lang="en-US" sz="1400" dirty="0" smtClean="0"/>
            <a:t>(as multipliers)</a:t>
          </a:r>
          <a:endParaRPr lang="en-GB" sz="1400" dirty="0"/>
        </a:p>
      </dgm:t>
    </dgm:pt>
    <dgm:pt modelId="{34163AF6-1706-4BBF-87EA-E44260F50F11}" type="parTrans" cxnId="{E5C10E21-0715-4F66-B27B-8ABA8DD39D52}">
      <dgm:prSet/>
      <dgm:spPr/>
      <dgm:t>
        <a:bodyPr/>
        <a:lstStyle/>
        <a:p>
          <a:endParaRPr lang="en-GB"/>
        </a:p>
      </dgm:t>
    </dgm:pt>
    <dgm:pt modelId="{F2E89AA7-F154-43E0-A704-92B15B56F033}" type="sibTrans" cxnId="{E5C10E21-0715-4F66-B27B-8ABA8DD39D52}">
      <dgm:prSet/>
      <dgm:spPr/>
      <dgm:t>
        <a:bodyPr/>
        <a:lstStyle/>
        <a:p>
          <a:endParaRPr lang="en-GB"/>
        </a:p>
      </dgm:t>
    </dgm:pt>
    <dgm:pt modelId="{D841C82B-C5C8-463B-AB46-AFDEA0E802DB}" type="pres">
      <dgm:prSet presAssocID="{F6860A79-533E-4DE7-9259-50EE6893D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CB46F9-AFCD-4AC5-9897-C37735384DA9}" type="pres">
      <dgm:prSet presAssocID="{63DF7C8A-B8D3-44BE-898A-C3E0A415FFD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B7E54D-789E-40AD-959B-013CB37816B6}" type="pres">
      <dgm:prSet presAssocID="{9726C14D-212D-40F4-ACCF-A4F9BFB11B60}" presName="sibTrans" presStyleCnt="0"/>
      <dgm:spPr/>
    </dgm:pt>
    <dgm:pt modelId="{257DFE74-A967-4A9D-A3BB-49C260D1F102}" type="pres">
      <dgm:prSet presAssocID="{D374C037-66C0-4005-AD62-2B60CBD1DB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947271-479B-4F68-A0AA-6C468B7F17FC}" type="pres">
      <dgm:prSet presAssocID="{5C20C0C2-2335-491E-8AC3-29058E7A00F6}" presName="sibTrans" presStyleCnt="0"/>
      <dgm:spPr/>
    </dgm:pt>
    <dgm:pt modelId="{5882CE59-43CA-400B-96A2-2BC9B0AD0E7F}" type="pres">
      <dgm:prSet presAssocID="{5C31F1D6-5122-4BED-9FA1-53E8DACD4BD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235856-5054-49FA-B272-70FFB5D12708}" type="pres">
      <dgm:prSet presAssocID="{5B3CB3C1-C6BE-4297-A3E0-A3AE3C64B0E0}" presName="sibTrans" presStyleCnt="0"/>
      <dgm:spPr/>
    </dgm:pt>
    <dgm:pt modelId="{883C880C-EAF4-450F-A672-538C0531A237}" type="pres">
      <dgm:prSet presAssocID="{8177D0B3-B671-44E8-B729-AD54ED26ABA6}" presName="node" presStyleLbl="node1" presStyleIdx="3" presStyleCnt="5" custLinFactNeighborX="-54975" custLinFactNeighborY="17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574DE-DED6-4C61-B9F8-CEC1C93CB8E0}" type="pres">
      <dgm:prSet presAssocID="{C2CF6F66-F9FF-4584-A123-9A92ECB5B5B4}" presName="sibTrans" presStyleCnt="0"/>
      <dgm:spPr/>
    </dgm:pt>
    <dgm:pt modelId="{A9823777-7CF1-4941-9D44-1B87A8EA888A}" type="pres">
      <dgm:prSet presAssocID="{5988D2C7-AA6D-43D2-B996-9DE10D87C4B2}" presName="node" presStyleLbl="node1" presStyleIdx="4" presStyleCnt="5" custLinFactNeighborX="-55060" custLinFactNeighborY="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C44CBBF-5A46-491E-AB07-8EDC1B385492}" srcId="{F6860A79-533E-4DE7-9259-50EE6893D216}" destId="{8177D0B3-B671-44E8-B729-AD54ED26ABA6}" srcOrd="3" destOrd="0" parTransId="{5CA01E9F-5E32-4E7C-A10D-3A69DD28EF73}" sibTransId="{C2CF6F66-F9FF-4584-A123-9A92ECB5B5B4}"/>
    <dgm:cxn modelId="{3022F6AF-7245-4394-87D2-DF7EEEBE5646}" srcId="{F6860A79-533E-4DE7-9259-50EE6893D216}" destId="{63DF7C8A-B8D3-44BE-898A-C3E0A415FFDB}" srcOrd="0" destOrd="0" parTransId="{404F0730-E170-4AC0-BF2F-F2498C6591B4}" sibTransId="{9726C14D-212D-40F4-ACCF-A4F9BFB11B60}"/>
    <dgm:cxn modelId="{E5C10E21-0715-4F66-B27B-8ABA8DD39D52}" srcId="{F6860A79-533E-4DE7-9259-50EE6893D216}" destId="{5988D2C7-AA6D-43D2-B996-9DE10D87C4B2}" srcOrd="4" destOrd="0" parTransId="{34163AF6-1706-4BBF-87EA-E44260F50F11}" sibTransId="{F2E89AA7-F154-43E0-A704-92B15B56F033}"/>
    <dgm:cxn modelId="{F44710D9-66E8-7146-9440-2273CE853C96}" type="presOf" srcId="{5988D2C7-AA6D-43D2-B996-9DE10D87C4B2}" destId="{A9823777-7CF1-4941-9D44-1B87A8EA888A}" srcOrd="0" destOrd="0" presId="urn:microsoft.com/office/officeart/2005/8/layout/default"/>
    <dgm:cxn modelId="{F69DC523-9C8B-0C42-ADBC-F780E7D0DCE2}" type="presOf" srcId="{F6860A79-533E-4DE7-9259-50EE6893D216}" destId="{D841C82B-C5C8-463B-AB46-AFDEA0E802DB}" srcOrd="0" destOrd="0" presId="urn:microsoft.com/office/officeart/2005/8/layout/default"/>
    <dgm:cxn modelId="{C26CECF0-2764-CA42-A543-CBB2AA4D9212}" type="presOf" srcId="{5C31F1D6-5122-4BED-9FA1-53E8DACD4BD7}" destId="{5882CE59-43CA-400B-96A2-2BC9B0AD0E7F}" srcOrd="0" destOrd="0" presId="urn:microsoft.com/office/officeart/2005/8/layout/default"/>
    <dgm:cxn modelId="{E3259672-822C-4C16-B79A-6A67DB5604C3}" srcId="{F6860A79-533E-4DE7-9259-50EE6893D216}" destId="{D374C037-66C0-4005-AD62-2B60CBD1DBBA}" srcOrd="1" destOrd="0" parTransId="{5ED4D258-92BB-45A6-B3B7-C524DC59BF99}" sibTransId="{5C20C0C2-2335-491E-8AC3-29058E7A00F6}"/>
    <dgm:cxn modelId="{C5D7F463-6EF2-C346-A5FB-14A53EB4B24F}" type="presOf" srcId="{63DF7C8A-B8D3-44BE-898A-C3E0A415FFDB}" destId="{79CB46F9-AFCD-4AC5-9897-C37735384DA9}" srcOrd="0" destOrd="0" presId="urn:microsoft.com/office/officeart/2005/8/layout/default"/>
    <dgm:cxn modelId="{F50DE51A-9CF5-4287-BD11-1C8D22C1DC2B}" srcId="{F6860A79-533E-4DE7-9259-50EE6893D216}" destId="{5C31F1D6-5122-4BED-9FA1-53E8DACD4BD7}" srcOrd="2" destOrd="0" parTransId="{2C7E76B2-1909-4E64-AE2C-8A74DD52FD74}" sibTransId="{5B3CB3C1-C6BE-4297-A3E0-A3AE3C64B0E0}"/>
    <dgm:cxn modelId="{F7C12B80-2C44-0148-8253-0F245072CB6C}" type="presOf" srcId="{8177D0B3-B671-44E8-B729-AD54ED26ABA6}" destId="{883C880C-EAF4-450F-A672-538C0531A237}" srcOrd="0" destOrd="0" presId="urn:microsoft.com/office/officeart/2005/8/layout/default"/>
    <dgm:cxn modelId="{036B68A2-99C6-5C4C-8446-2D99FA173F1A}" type="presOf" srcId="{D374C037-66C0-4005-AD62-2B60CBD1DBBA}" destId="{257DFE74-A967-4A9D-A3BB-49C260D1F102}" srcOrd="0" destOrd="0" presId="urn:microsoft.com/office/officeart/2005/8/layout/default"/>
    <dgm:cxn modelId="{EFF51689-09C5-114F-97B0-15ED997E1F3C}" type="presParOf" srcId="{D841C82B-C5C8-463B-AB46-AFDEA0E802DB}" destId="{79CB46F9-AFCD-4AC5-9897-C37735384DA9}" srcOrd="0" destOrd="0" presId="urn:microsoft.com/office/officeart/2005/8/layout/default"/>
    <dgm:cxn modelId="{8FD1E698-FA54-1746-91F9-4CE6B1B1020F}" type="presParOf" srcId="{D841C82B-C5C8-463B-AB46-AFDEA0E802DB}" destId="{3CB7E54D-789E-40AD-959B-013CB37816B6}" srcOrd="1" destOrd="0" presId="urn:microsoft.com/office/officeart/2005/8/layout/default"/>
    <dgm:cxn modelId="{5B4960A2-5D4E-714E-9570-CAA0FCF264D4}" type="presParOf" srcId="{D841C82B-C5C8-463B-AB46-AFDEA0E802DB}" destId="{257DFE74-A967-4A9D-A3BB-49C260D1F102}" srcOrd="2" destOrd="0" presId="urn:microsoft.com/office/officeart/2005/8/layout/default"/>
    <dgm:cxn modelId="{14C68AE4-1350-AF4A-B7BE-9A7A3CDFC3CD}" type="presParOf" srcId="{D841C82B-C5C8-463B-AB46-AFDEA0E802DB}" destId="{44947271-479B-4F68-A0AA-6C468B7F17FC}" srcOrd="3" destOrd="0" presId="urn:microsoft.com/office/officeart/2005/8/layout/default"/>
    <dgm:cxn modelId="{C683B4AA-ED69-FF4E-A5FC-3C1B9442B333}" type="presParOf" srcId="{D841C82B-C5C8-463B-AB46-AFDEA0E802DB}" destId="{5882CE59-43CA-400B-96A2-2BC9B0AD0E7F}" srcOrd="4" destOrd="0" presId="urn:microsoft.com/office/officeart/2005/8/layout/default"/>
    <dgm:cxn modelId="{A8259049-E3C9-3C4D-8892-6BE776C4B22B}" type="presParOf" srcId="{D841C82B-C5C8-463B-AB46-AFDEA0E802DB}" destId="{DB235856-5054-49FA-B272-70FFB5D12708}" srcOrd="5" destOrd="0" presId="urn:microsoft.com/office/officeart/2005/8/layout/default"/>
    <dgm:cxn modelId="{429464A8-375F-914A-93A4-5D5A02B452FA}" type="presParOf" srcId="{D841C82B-C5C8-463B-AB46-AFDEA0E802DB}" destId="{883C880C-EAF4-450F-A672-538C0531A237}" srcOrd="6" destOrd="0" presId="urn:microsoft.com/office/officeart/2005/8/layout/default"/>
    <dgm:cxn modelId="{466CE5B6-6A8F-F840-857B-1F5D79911A7C}" type="presParOf" srcId="{D841C82B-C5C8-463B-AB46-AFDEA0E802DB}" destId="{D3B574DE-DED6-4C61-B9F8-CEC1C93CB8E0}" srcOrd="7" destOrd="0" presId="urn:microsoft.com/office/officeart/2005/8/layout/default"/>
    <dgm:cxn modelId="{B2A956B2-2C68-1648-A5D6-1E008A82FAF0}" type="presParOf" srcId="{D841C82B-C5C8-463B-AB46-AFDEA0E802DB}" destId="{A9823777-7CF1-4941-9D44-1B87A8EA888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60A79-533E-4DE7-9259-50EE6893D21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DF7C8A-B8D3-44BE-898A-C3E0A415FFDB}">
      <dgm:prSet phldrT="[Text]" custT="1"/>
      <dgm:spPr>
        <a:solidFill>
          <a:srgbClr val="FF9900"/>
        </a:solidFill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</a:rPr>
            <a:t>Educational Institutions </a:t>
          </a:r>
          <a:r>
            <a:rPr lang="en-GB" sz="1400" dirty="0" smtClean="0">
              <a:solidFill>
                <a:schemeClr val="bg1"/>
              </a:solidFill>
            </a:rPr>
            <a:t/>
          </a:r>
          <a:br>
            <a:rPr lang="en-GB" sz="1400" dirty="0" smtClean="0">
              <a:solidFill>
                <a:schemeClr val="bg1"/>
              </a:solidFill>
            </a:rPr>
          </a:br>
          <a:r>
            <a:rPr lang="en-GB" sz="1400" dirty="0" smtClean="0">
              <a:solidFill>
                <a:schemeClr val="bg1"/>
              </a:solidFill>
            </a:rPr>
            <a:t>(school students &amp; educators)</a:t>
          </a:r>
          <a:endParaRPr lang="en-GB" sz="1400" dirty="0">
            <a:solidFill>
              <a:schemeClr val="bg1"/>
            </a:solidFill>
          </a:endParaRPr>
        </a:p>
      </dgm:t>
    </dgm:pt>
    <dgm:pt modelId="{404F0730-E170-4AC0-BF2F-F2498C6591B4}" type="parTrans" cxnId="{3022F6AF-7245-4394-87D2-DF7EEEBE5646}">
      <dgm:prSet/>
      <dgm:spPr/>
      <dgm:t>
        <a:bodyPr/>
        <a:lstStyle/>
        <a:p>
          <a:endParaRPr lang="en-GB"/>
        </a:p>
      </dgm:t>
    </dgm:pt>
    <dgm:pt modelId="{9726C14D-212D-40F4-ACCF-A4F9BFB11B60}" type="sibTrans" cxnId="{3022F6AF-7245-4394-87D2-DF7EEEBE5646}">
      <dgm:prSet/>
      <dgm:spPr/>
      <dgm:t>
        <a:bodyPr/>
        <a:lstStyle/>
        <a:p>
          <a:endParaRPr lang="en-GB"/>
        </a:p>
      </dgm:t>
    </dgm:pt>
    <dgm:pt modelId="{D374C037-66C0-4005-AD62-2B60CBD1DBBA}">
      <dgm:prSet phldrT="[Text]" custT="1"/>
      <dgm:spPr>
        <a:solidFill>
          <a:srgbClr val="FF9900"/>
        </a:solidFill>
      </dgm:spPr>
      <dgm:t>
        <a:bodyPr/>
        <a:lstStyle/>
        <a:p>
          <a:r>
            <a:rPr lang="en-GB" sz="1400" b="1" dirty="0" smtClean="0">
              <a:solidFill>
                <a:schemeClr val="bg1"/>
              </a:solidFill>
            </a:rPr>
            <a:t>Public Segment </a:t>
          </a:r>
          <a:r>
            <a:rPr lang="en-GB" sz="1400" b="0" dirty="0" smtClean="0">
              <a:solidFill>
                <a:schemeClr val="bg1"/>
              </a:solidFill>
            </a:rPr>
            <a:t/>
          </a:r>
          <a:br>
            <a:rPr lang="en-GB" sz="1400" b="0" dirty="0" smtClean="0">
              <a:solidFill>
                <a:schemeClr val="bg1"/>
              </a:solidFill>
            </a:rPr>
          </a:br>
          <a:r>
            <a:rPr lang="en-GB" sz="1400" b="0" dirty="0" smtClean="0">
              <a:solidFill>
                <a:schemeClr val="bg1"/>
              </a:solidFill>
            </a:rPr>
            <a:t>(‘Motivated greens’)</a:t>
          </a:r>
          <a:endParaRPr lang="en-GB" sz="1400" b="0" dirty="0">
            <a:solidFill>
              <a:schemeClr val="bg1"/>
            </a:solidFill>
          </a:endParaRPr>
        </a:p>
      </dgm:t>
    </dgm:pt>
    <dgm:pt modelId="{5ED4D258-92BB-45A6-B3B7-C524DC59BF99}" type="parTrans" cxnId="{E3259672-822C-4C16-B79A-6A67DB5604C3}">
      <dgm:prSet/>
      <dgm:spPr/>
      <dgm:t>
        <a:bodyPr/>
        <a:lstStyle/>
        <a:p>
          <a:endParaRPr lang="en-GB"/>
        </a:p>
      </dgm:t>
    </dgm:pt>
    <dgm:pt modelId="{5C20C0C2-2335-491E-8AC3-29058E7A00F6}" type="sibTrans" cxnId="{E3259672-822C-4C16-B79A-6A67DB5604C3}">
      <dgm:prSet/>
      <dgm:spPr/>
      <dgm:t>
        <a:bodyPr/>
        <a:lstStyle/>
        <a:p>
          <a:endParaRPr lang="en-GB"/>
        </a:p>
      </dgm:t>
    </dgm:pt>
    <dgm:pt modelId="{D841C82B-C5C8-463B-AB46-AFDEA0E802DB}" type="pres">
      <dgm:prSet presAssocID="{F6860A79-533E-4DE7-9259-50EE6893D2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9CB46F9-AFCD-4AC5-9897-C37735384DA9}" type="pres">
      <dgm:prSet presAssocID="{63DF7C8A-B8D3-44BE-898A-C3E0A415FFDB}" presName="node" presStyleLbl="node1" presStyleIdx="0" presStyleCnt="2" custScaleX="27202" custScaleY="34468" custLinFactNeighborX="1232" custLinFactNeighborY="-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B7E54D-789E-40AD-959B-013CB37816B6}" type="pres">
      <dgm:prSet presAssocID="{9726C14D-212D-40F4-ACCF-A4F9BFB11B60}" presName="sibTrans" presStyleCnt="0"/>
      <dgm:spPr/>
    </dgm:pt>
    <dgm:pt modelId="{257DFE74-A967-4A9D-A3BB-49C260D1F102}" type="pres">
      <dgm:prSet presAssocID="{D374C037-66C0-4005-AD62-2B60CBD1DBBA}" presName="node" presStyleLbl="node1" presStyleIdx="1" presStyleCnt="2" custScaleX="28477" custScaleY="34468" custLinFactNeighborX="-545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3259672-822C-4C16-B79A-6A67DB5604C3}" srcId="{F6860A79-533E-4DE7-9259-50EE6893D216}" destId="{D374C037-66C0-4005-AD62-2B60CBD1DBBA}" srcOrd="1" destOrd="0" parTransId="{5ED4D258-92BB-45A6-B3B7-C524DC59BF99}" sibTransId="{5C20C0C2-2335-491E-8AC3-29058E7A00F6}"/>
    <dgm:cxn modelId="{8F834322-3624-C847-BDFB-59D9B8A326EE}" type="presOf" srcId="{F6860A79-533E-4DE7-9259-50EE6893D216}" destId="{D841C82B-C5C8-463B-AB46-AFDEA0E802DB}" srcOrd="0" destOrd="0" presId="urn:microsoft.com/office/officeart/2005/8/layout/default"/>
    <dgm:cxn modelId="{3022F6AF-7245-4394-87D2-DF7EEEBE5646}" srcId="{F6860A79-533E-4DE7-9259-50EE6893D216}" destId="{63DF7C8A-B8D3-44BE-898A-C3E0A415FFDB}" srcOrd="0" destOrd="0" parTransId="{404F0730-E170-4AC0-BF2F-F2498C6591B4}" sibTransId="{9726C14D-212D-40F4-ACCF-A4F9BFB11B60}"/>
    <dgm:cxn modelId="{D5CD0C4A-9595-8343-9B19-44480FCC858A}" type="presOf" srcId="{D374C037-66C0-4005-AD62-2B60CBD1DBBA}" destId="{257DFE74-A967-4A9D-A3BB-49C260D1F102}" srcOrd="0" destOrd="0" presId="urn:microsoft.com/office/officeart/2005/8/layout/default"/>
    <dgm:cxn modelId="{32B9B085-D8FE-CC43-AF0D-53A9938FE99E}" type="presOf" srcId="{63DF7C8A-B8D3-44BE-898A-C3E0A415FFDB}" destId="{79CB46F9-AFCD-4AC5-9897-C37735384DA9}" srcOrd="0" destOrd="0" presId="urn:microsoft.com/office/officeart/2005/8/layout/default"/>
    <dgm:cxn modelId="{7C65244B-88C7-D941-9A05-94BA4D5C99EA}" type="presParOf" srcId="{D841C82B-C5C8-463B-AB46-AFDEA0E802DB}" destId="{79CB46F9-AFCD-4AC5-9897-C37735384DA9}" srcOrd="0" destOrd="0" presId="urn:microsoft.com/office/officeart/2005/8/layout/default"/>
    <dgm:cxn modelId="{78EE5FE2-F48A-B94C-BDB8-AC30B4B8FCA8}" type="presParOf" srcId="{D841C82B-C5C8-463B-AB46-AFDEA0E802DB}" destId="{3CB7E54D-789E-40AD-959B-013CB37816B6}" srcOrd="1" destOrd="0" presId="urn:microsoft.com/office/officeart/2005/8/layout/default"/>
    <dgm:cxn modelId="{A7B0EFB6-BB7B-0C4F-BE9C-000E146C3E24}" type="presParOf" srcId="{D841C82B-C5C8-463B-AB46-AFDEA0E802DB}" destId="{257DFE74-A967-4A9D-A3BB-49C260D1F10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4FD9C0-E438-4DEE-A540-E08AAD435E3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3CC33AD-99A2-4E8F-8091-E2EECAF55E5C}">
      <dgm:prSet phldrT="[Text]"/>
      <dgm:spPr>
        <a:noFill/>
        <a:ln w="22225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GB" dirty="0" smtClean="0">
              <a:solidFill>
                <a:srgbClr val="0B6192"/>
              </a:solidFill>
            </a:rPr>
            <a:t>Communication Strategy: </a:t>
          </a:r>
          <a:br>
            <a:rPr lang="en-GB" dirty="0" smtClean="0">
              <a:solidFill>
                <a:srgbClr val="0B6192"/>
              </a:solidFill>
            </a:rPr>
          </a:br>
          <a:r>
            <a:rPr lang="en-GB" dirty="0" smtClean="0">
              <a:solidFill>
                <a:srgbClr val="0B6192"/>
              </a:solidFill>
            </a:rPr>
            <a:t>Three pillars</a:t>
          </a:r>
          <a:endParaRPr lang="en-GB" dirty="0">
            <a:solidFill>
              <a:srgbClr val="0B6192"/>
            </a:solidFill>
          </a:endParaRPr>
        </a:p>
      </dgm:t>
    </dgm:pt>
    <dgm:pt modelId="{107BC1BE-79B1-41F4-BE27-EA1D0C1A4F63}" type="parTrans" cxnId="{9C3A852F-893B-44D9-93E4-245C9C7CDC18}">
      <dgm:prSet/>
      <dgm:spPr/>
      <dgm:t>
        <a:bodyPr/>
        <a:lstStyle/>
        <a:p>
          <a:endParaRPr lang="en-GB"/>
        </a:p>
      </dgm:t>
    </dgm:pt>
    <dgm:pt modelId="{C954272E-DB36-4F46-8285-95AEC68ECA1D}" type="sibTrans" cxnId="{9C3A852F-893B-44D9-93E4-245C9C7CDC18}">
      <dgm:prSet/>
      <dgm:spPr/>
      <dgm:t>
        <a:bodyPr/>
        <a:lstStyle/>
        <a:p>
          <a:endParaRPr lang="en-GB"/>
        </a:p>
      </dgm:t>
    </dgm:pt>
    <dgm:pt modelId="{102079C3-FC51-4ACF-934A-C50BE6A31318}">
      <dgm:prSet phldrT="[Text]"/>
      <dgm:spPr>
        <a:solidFill>
          <a:schemeClr val="accent5">
            <a:lumMod val="5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GB" dirty="0" smtClean="0"/>
            <a:t>CLARITY</a:t>
          </a:r>
        </a:p>
        <a:p>
          <a:endParaRPr lang="en-GB" dirty="0" smtClean="0"/>
        </a:p>
        <a:p>
          <a:r>
            <a:rPr lang="en-GB" dirty="0" smtClean="0"/>
            <a:t>Planning, measurement &amp; evaluation.</a:t>
          </a:r>
          <a:endParaRPr lang="en-GB" dirty="0"/>
        </a:p>
      </dgm:t>
    </dgm:pt>
    <dgm:pt modelId="{ED007BFB-894A-461C-89A0-05595FB14C27}" type="parTrans" cxnId="{FA9DEEB0-AB4D-4101-90E9-C0A677E9B1E2}">
      <dgm:prSet/>
      <dgm:spPr/>
      <dgm:t>
        <a:bodyPr/>
        <a:lstStyle/>
        <a:p>
          <a:endParaRPr lang="en-GB"/>
        </a:p>
      </dgm:t>
    </dgm:pt>
    <dgm:pt modelId="{B132CFC5-D445-4828-8119-9AF06F81290B}" type="sibTrans" cxnId="{FA9DEEB0-AB4D-4101-90E9-C0A677E9B1E2}">
      <dgm:prSet/>
      <dgm:spPr/>
      <dgm:t>
        <a:bodyPr/>
        <a:lstStyle/>
        <a:p>
          <a:endParaRPr lang="en-GB"/>
        </a:p>
      </dgm:t>
    </dgm:pt>
    <dgm:pt modelId="{83B559A8-E4D1-4CC4-98AB-0081CCD6100E}">
      <dgm:prSet phldrT="[Text]"/>
      <dgm:spPr>
        <a:solidFill>
          <a:srgbClr val="6C8AAF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 smtClean="0"/>
        </a:p>
        <a:p>
          <a:r>
            <a:rPr lang="en-GB" dirty="0" smtClean="0"/>
            <a:t>CONTENT</a:t>
          </a:r>
        </a:p>
        <a:p>
          <a:endParaRPr lang="en-GB" dirty="0" smtClean="0"/>
        </a:p>
        <a:p>
          <a:r>
            <a:rPr lang="en-GB" dirty="0" smtClean="0"/>
            <a:t>Flexible, understandable, user-centric.</a:t>
          </a:r>
        </a:p>
        <a:p>
          <a:endParaRPr lang="en-GB" dirty="0" smtClean="0"/>
        </a:p>
      </dgm:t>
    </dgm:pt>
    <dgm:pt modelId="{875CCC5C-C1FF-402D-A708-699204303637}" type="parTrans" cxnId="{AFAD93DA-2F79-4BF0-BFDD-76A734BB309E}">
      <dgm:prSet/>
      <dgm:spPr/>
      <dgm:t>
        <a:bodyPr/>
        <a:lstStyle/>
        <a:p>
          <a:endParaRPr lang="en-GB"/>
        </a:p>
      </dgm:t>
    </dgm:pt>
    <dgm:pt modelId="{22DB83AD-01D3-40DC-A455-7758416CE3C1}" type="sibTrans" cxnId="{AFAD93DA-2F79-4BF0-BFDD-76A734BB309E}">
      <dgm:prSet/>
      <dgm:spPr/>
      <dgm:t>
        <a:bodyPr/>
        <a:lstStyle/>
        <a:p>
          <a:endParaRPr lang="en-GB"/>
        </a:p>
      </dgm:t>
    </dgm:pt>
    <dgm:pt modelId="{A022CA09-8A78-4D78-BEA7-0C4E20DC90B4}">
      <dgm:prSet phldrT="[Text]"/>
      <dgm:spPr>
        <a:solidFill>
          <a:srgbClr val="839DB2"/>
        </a:solidFill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en-GB" dirty="0" smtClean="0"/>
            <a:t>COLLABORATION</a:t>
          </a:r>
        </a:p>
        <a:p>
          <a:endParaRPr lang="en-GB" dirty="0" smtClean="0"/>
        </a:p>
        <a:p>
          <a:r>
            <a:rPr lang="en-GB" dirty="0" smtClean="0"/>
            <a:t>People </a:t>
          </a:r>
          <a:br>
            <a:rPr lang="en-GB" dirty="0" smtClean="0"/>
          </a:br>
          <a:r>
            <a:rPr lang="en-GB" dirty="0" smtClean="0"/>
            <a:t>&amp;</a:t>
          </a:r>
          <a:br>
            <a:rPr lang="en-GB" dirty="0" smtClean="0"/>
          </a:br>
          <a:r>
            <a:rPr lang="en-GB" dirty="0" smtClean="0"/>
            <a:t>partnerships.</a:t>
          </a:r>
        </a:p>
      </dgm:t>
    </dgm:pt>
    <dgm:pt modelId="{5832EFE9-E3D4-4326-B1E1-7D5F840EF7F2}" type="parTrans" cxnId="{37688F99-15B6-4181-BD14-3B18531B63AA}">
      <dgm:prSet/>
      <dgm:spPr/>
      <dgm:t>
        <a:bodyPr/>
        <a:lstStyle/>
        <a:p>
          <a:endParaRPr lang="en-GB"/>
        </a:p>
      </dgm:t>
    </dgm:pt>
    <dgm:pt modelId="{8D75865A-8C1E-400C-B313-64F1E50847DA}" type="sibTrans" cxnId="{37688F99-15B6-4181-BD14-3B18531B63AA}">
      <dgm:prSet/>
      <dgm:spPr/>
      <dgm:t>
        <a:bodyPr/>
        <a:lstStyle/>
        <a:p>
          <a:endParaRPr lang="en-GB"/>
        </a:p>
      </dgm:t>
    </dgm:pt>
    <dgm:pt modelId="{7ACC1CF2-39F0-454C-9E9F-BB36E600BB4B}" type="pres">
      <dgm:prSet presAssocID="{834FD9C0-E438-4DEE-A540-E08AAD435E3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4200C-78AF-434E-A3D8-9115FE33A2AF}" type="pres">
      <dgm:prSet presAssocID="{D3CC33AD-99A2-4E8F-8091-E2EECAF55E5C}" presName="roof" presStyleLbl="dkBgShp" presStyleIdx="0" presStyleCnt="2"/>
      <dgm:spPr/>
      <dgm:t>
        <a:bodyPr/>
        <a:lstStyle/>
        <a:p>
          <a:endParaRPr lang="en-GB"/>
        </a:p>
      </dgm:t>
    </dgm:pt>
    <dgm:pt modelId="{DC7910C7-10CD-4309-8B86-4953F78FF045}" type="pres">
      <dgm:prSet presAssocID="{D3CC33AD-99A2-4E8F-8091-E2EECAF55E5C}" presName="pillars" presStyleCnt="0"/>
      <dgm:spPr/>
    </dgm:pt>
    <dgm:pt modelId="{9B39A20A-2FE4-4713-8871-356D1E41A728}" type="pres">
      <dgm:prSet presAssocID="{D3CC33AD-99A2-4E8F-8091-E2EECAF55E5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FCF399-FFE1-445F-92B6-0DB1C7E0EE53}" type="pres">
      <dgm:prSet presAssocID="{83B559A8-E4D1-4CC4-98AB-0081CCD6100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746D247-23A1-4775-B82C-8ED680A902B0}" type="pres">
      <dgm:prSet presAssocID="{A022CA09-8A78-4D78-BEA7-0C4E20DC90B4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62419BD-AB57-4356-AFFC-82E19B7E8A4A}" type="pres">
      <dgm:prSet presAssocID="{D3CC33AD-99A2-4E8F-8091-E2EECAF55E5C}" presName="base" presStyleLbl="dkBgShp" presStyleIdx="1" presStyleCnt="2"/>
      <dgm:spPr>
        <a:noFill/>
      </dgm:spPr>
    </dgm:pt>
  </dgm:ptLst>
  <dgm:cxnLst>
    <dgm:cxn modelId="{AFAD93DA-2F79-4BF0-BFDD-76A734BB309E}" srcId="{D3CC33AD-99A2-4E8F-8091-E2EECAF55E5C}" destId="{83B559A8-E4D1-4CC4-98AB-0081CCD6100E}" srcOrd="1" destOrd="0" parTransId="{875CCC5C-C1FF-402D-A708-699204303637}" sibTransId="{22DB83AD-01D3-40DC-A455-7758416CE3C1}"/>
    <dgm:cxn modelId="{888E1800-0569-9142-BAC4-8B235889729C}" type="presOf" srcId="{102079C3-FC51-4ACF-934A-C50BE6A31318}" destId="{9B39A20A-2FE4-4713-8871-356D1E41A728}" srcOrd="0" destOrd="0" presId="urn:microsoft.com/office/officeart/2005/8/layout/hList3"/>
    <dgm:cxn modelId="{37688F99-15B6-4181-BD14-3B18531B63AA}" srcId="{D3CC33AD-99A2-4E8F-8091-E2EECAF55E5C}" destId="{A022CA09-8A78-4D78-BEA7-0C4E20DC90B4}" srcOrd="2" destOrd="0" parTransId="{5832EFE9-E3D4-4326-B1E1-7D5F840EF7F2}" sibTransId="{8D75865A-8C1E-400C-B313-64F1E50847DA}"/>
    <dgm:cxn modelId="{9C3A852F-893B-44D9-93E4-245C9C7CDC18}" srcId="{834FD9C0-E438-4DEE-A540-E08AAD435E34}" destId="{D3CC33AD-99A2-4E8F-8091-E2EECAF55E5C}" srcOrd="0" destOrd="0" parTransId="{107BC1BE-79B1-41F4-BE27-EA1D0C1A4F63}" sibTransId="{C954272E-DB36-4F46-8285-95AEC68ECA1D}"/>
    <dgm:cxn modelId="{14BCB73D-B26C-1F4D-8DDB-53606A295053}" type="presOf" srcId="{834FD9C0-E438-4DEE-A540-E08AAD435E34}" destId="{7ACC1CF2-39F0-454C-9E9F-BB36E600BB4B}" srcOrd="0" destOrd="0" presId="urn:microsoft.com/office/officeart/2005/8/layout/hList3"/>
    <dgm:cxn modelId="{0BCA7B1D-0519-FA47-87F2-654AA03619AB}" type="presOf" srcId="{D3CC33AD-99A2-4E8F-8091-E2EECAF55E5C}" destId="{A7F4200C-78AF-434E-A3D8-9115FE33A2AF}" srcOrd="0" destOrd="0" presId="urn:microsoft.com/office/officeart/2005/8/layout/hList3"/>
    <dgm:cxn modelId="{81573348-88AC-3447-82E6-239CF703D77A}" type="presOf" srcId="{83B559A8-E4D1-4CC4-98AB-0081CCD6100E}" destId="{F0FCF399-FFE1-445F-92B6-0DB1C7E0EE53}" srcOrd="0" destOrd="0" presId="urn:microsoft.com/office/officeart/2005/8/layout/hList3"/>
    <dgm:cxn modelId="{FA9DEEB0-AB4D-4101-90E9-C0A677E9B1E2}" srcId="{D3CC33AD-99A2-4E8F-8091-E2EECAF55E5C}" destId="{102079C3-FC51-4ACF-934A-C50BE6A31318}" srcOrd="0" destOrd="0" parTransId="{ED007BFB-894A-461C-89A0-05595FB14C27}" sibTransId="{B132CFC5-D445-4828-8119-9AF06F81290B}"/>
    <dgm:cxn modelId="{2FDEE614-AC4F-2245-8EBE-D2448EEE840B}" type="presOf" srcId="{A022CA09-8A78-4D78-BEA7-0C4E20DC90B4}" destId="{3746D247-23A1-4775-B82C-8ED680A902B0}" srcOrd="0" destOrd="0" presId="urn:microsoft.com/office/officeart/2005/8/layout/hList3"/>
    <dgm:cxn modelId="{8C66C9C8-544E-6D42-ABCC-03BB8F6E3F19}" type="presParOf" srcId="{7ACC1CF2-39F0-454C-9E9F-BB36E600BB4B}" destId="{A7F4200C-78AF-434E-A3D8-9115FE33A2AF}" srcOrd="0" destOrd="0" presId="urn:microsoft.com/office/officeart/2005/8/layout/hList3"/>
    <dgm:cxn modelId="{21D1D4AF-CF38-CD4F-AECA-989B4BC69866}" type="presParOf" srcId="{7ACC1CF2-39F0-454C-9E9F-BB36E600BB4B}" destId="{DC7910C7-10CD-4309-8B86-4953F78FF045}" srcOrd="1" destOrd="0" presId="urn:microsoft.com/office/officeart/2005/8/layout/hList3"/>
    <dgm:cxn modelId="{6A8C0775-90F9-6543-B6C5-26274E7557D2}" type="presParOf" srcId="{DC7910C7-10CD-4309-8B86-4953F78FF045}" destId="{9B39A20A-2FE4-4713-8871-356D1E41A728}" srcOrd="0" destOrd="0" presId="urn:microsoft.com/office/officeart/2005/8/layout/hList3"/>
    <dgm:cxn modelId="{5887FA8A-0BE3-EB40-BCF1-8371D1F7ECDF}" type="presParOf" srcId="{DC7910C7-10CD-4309-8B86-4953F78FF045}" destId="{F0FCF399-FFE1-445F-92B6-0DB1C7E0EE53}" srcOrd="1" destOrd="0" presId="urn:microsoft.com/office/officeart/2005/8/layout/hList3"/>
    <dgm:cxn modelId="{BFCB72B3-9630-5442-93C9-C26955565957}" type="presParOf" srcId="{DC7910C7-10CD-4309-8B86-4953F78FF045}" destId="{3746D247-23A1-4775-B82C-8ED680A902B0}" srcOrd="2" destOrd="0" presId="urn:microsoft.com/office/officeart/2005/8/layout/hList3"/>
    <dgm:cxn modelId="{AA3B83B8-833B-9B4E-BC9B-920F46B1D776}" type="presParOf" srcId="{7ACC1CF2-39F0-454C-9E9F-BB36E600BB4B}" destId="{762419BD-AB57-4356-AFFC-82E19B7E8A4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64C4F-7E58-0946-9ACE-41B3F09AD6FE}">
      <dsp:nvSpPr>
        <dsp:cNvPr id="0" name=""/>
        <dsp:cNvSpPr/>
      </dsp:nvSpPr>
      <dsp:spPr>
        <a:xfrm rot="10800000">
          <a:off x="1779500" y="0"/>
          <a:ext cx="5277826" cy="180049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3967" tIns="91440" rIns="170688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344478"/>
              </a:solidFill>
            </a:rPr>
            <a:t>Scientific basis:</a:t>
          </a:r>
          <a:endParaRPr lang="en-US" sz="2400" kern="1200" dirty="0">
            <a:solidFill>
              <a:srgbClr val="344478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solidFill>
                <a:srgbClr val="344478"/>
              </a:solidFill>
            </a:rPr>
            <a:t>Essential Climate Variables as defined by GCOS </a:t>
          </a:r>
          <a:endParaRPr lang="en-US" sz="1900" kern="1200" dirty="0">
            <a:solidFill>
              <a:srgbClr val="344478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solidFill>
                <a:srgbClr val="344478"/>
              </a:solidFill>
            </a:rPr>
            <a:t>GCOS Status Report (GCOS-195)</a:t>
          </a:r>
          <a:endParaRPr lang="en-US" sz="1900" kern="1200" dirty="0">
            <a:solidFill>
              <a:srgbClr val="344478"/>
            </a:solidFill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0" kern="1200" dirty="0" smtClean="0">
              <a:solidFill>
                <a:srgbClr val="344478"/>
              </a:solidFill>
            </a:rPr>
            <a:t>I</a:t>
          </a:r>
          <a:r>
            <a:rPr lang="en-US" sz="1900" b="0" kern="1200" smtClean="0">
              <a:solidFill>
                <a:srgbClr val="344478"/>
              </a:solidFill>
            </a:rPr>
            <a:t>PCC</a:t>
          </a:r>
          <a:r>
            <a:rPr lang="en-US" sz="1900" b="0" kern="1200" dirty="0" smtClean="0">
              <a:solidFill>
                <a:srgbClr val="344478"/>
              </a:solidFill>
            </a:rPr>
            <a:t>, CMIP</a:t>
          </a:r>
          <a:endParaRPr lang="en-US" sz="1900" kern="1200" dirty="0">
            <a:solidFill>
              <a:srgbClr val="344478"/>
            </a:solidFill>
          </a:endParaRPr>
        </a:p>
      </dsp:txBody>
      <dsp:txXfrm rot="10800000">
        <a:off x="2229623" y="0"/>
        <a:ext cx="4827703" cy="1800493"/>
      </dsp:txXfrm>
    </dsp:sp>
    <dsp:sp modelId="{2FAEDB34-8EA3-0B43-9E85-7E588549A3D0}">
      <dsp:nvSpPr>
        <dsp:cNvPr id="0" name=""/>
        <dsp:cNvSpPr/>
      </dsp:nvSpPr>
      <dsp:spPr>
        <a:xfrm>
          <a:off x="879254" y="0"/>
          <a:ext cx="1800493" cy="1800493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A7DE6-F190-5F40-9C56-60A0313D07DE}">
      <dsp:nvSpPr>
        <dsp:cNvPr id="0" name=""/>
        <dsp:cNvSpPr/>
      </dsp:nvSpPr>
      <dsp:spPr>
        <a:xfrm>
          <a:off x="4686" y="94898"/>
          <a:ext cx="2404371" cy="961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344478"/>
              </a:solidFill>
            </a:rPr>
            <a:t>Observations</a:t>
          </a:r>
          <a:endParaRPr lang="en-US" sz="1700" kern="1200" dirty="0">
            <a:solidFill>
              <a:srgbClr val="344478"/>
            </a:solidFill>
          </a:endParaRPr>
        </a:p>
      </dsp:txBody>
      <dsp:txXfrm>
        <a:off x="485560" y="94898"/>
        <a:ext cx="1442623" cy="961748"/>
      </dsp:txXfrm>
    </dsp:sp>
    <dsp:sp modelId="{B97CBD24-464C-434F-9C34-99C422E0397F}">
      <dsp:nvSpPr>
        <dsp:cNvPr id="0" name=""/>
        <dsp:cNvSpPr/>
      </dsp:nvSpPr>
      <dsp:spPr>
        <a:xfrm>
          <a:off x="2096490" y="176647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Global estimates of ECVs from satellite and in-situ data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2495616" y="176647"/>
        <a:ext cx="1197377" cy="798251"/>
      </dsp:txXfrm>
    </dsp:sp>
    <dsp:sp modelId="{0F5F9681-6039-CC4A-A4DC-A9E94C4A9DC3}">
      <dsp:nvSpPr>
        <dsp:cNvPr id="0" name=""/>
        <dsp:cNvSpPr/>
      </dsp:nvSpPr>
      <dsp:spPr>
        <a:xfrm>
          <a:off x="3812730" y="176647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Reprocessed CDRs, reference observations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4211856" y="176647"/>
        <a:ext cx="1197377" cy="798251"/>
      </dsp:txXfrm>
    </dsp:sp>
    <dsp:sp modelId="{2E7D906C-CA4B-0141-9F15-F69B121F5243}">
      <dsp:nvSpPr>
        <dsp:cNvPr id="0" name=""/>
        <dsp:cNvSpPr/>
      </dsp:nvSpPr>
      <dsp:spPr>
        <a:xfrm>
          <a:off x="5528971" y="176647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Support for data rescue, climate data collections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5928097" y="176647"/>
        <a:ext cx="1197377" cy="798251"/>
      </dsp:txXfrm>
    </dsp:sp>
    <dsp:sp modelId="{5543B7F5-541D-E245-B87D-99AC01019E9E}">
      <dsp:nvSpPr>
        <dsp:cNvPr id="0" name=""/>
        <dsp:cNvSpPr/>
      </dsp:nvSpPr>
      <dsp:spPr>
        <a:xfrm>
          <a:off x="4686" y="1191292"/>
          <a:ext cx="2404371" cy="961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344478"/>
              </a:solidFill>
            </a:rPr>
            <a:t>Climate reanalysis</a:t>
          </a:r>
          <a:endParaRPr lang="en-US" sz="1700" kern="1200" dirty="0">
            <a:solidFill>
              <a:srgbClr val="344478"/>
            </a:solidFill>
          </a:endParaRPr>
        </a:p>
      </dsp:txBody>
      <dsp:txXfrm>
        <a:off x="485560" y="1191292"/>
        <a:ext cx="1442623" cy="961748"/>
      </dsp:txXfrm>
    </dsp:sp>
    <dsp:sp modelId="{E07D18E2-AB66-2349-90BD-F6A374687CB2}">
      <dsp:nvSpPr>
        <dsp:cNvPr id="0" name=""/>
        <dsp:cNvSpPr/>
      </dsp:nvSpPr>
      <dsp:spPr>
        <a:xfrm>
          <a:off x="2096490" y="1273040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Global atmosphere, ocean, land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2495616" y="1273040"/>
        <a:ext cx="1197377" cy="798251"/>
      </dsp:txXfrm>
    </dsp:sp>
    <dsp:sp modelId="{1603B95A-E63C-D543-8D28-53012CA1B151}">
      <dsp:nvSpPr>
        <dsp:cNvPr id="0" name=""/>
        <dsp:cNvSpPr/>
      </dsp:nvSpPr>
      <dsp:spPr>
        <a:xfrm>
          <a:off x="3812730" y="1273040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Regional reanalysis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4211856" y="1273040"/>
        <a:ext cx="1197377" cy="798251"/>
      </dsp:txXfrm>
    </dsp:sp>
    <dsp:sp modelId="{B2E6AE8E-82ED-BC48-A7EE-09A82526DE22}">
      <dsp:nvSpPr>
        <dsp:cNvPr id="0" name=""/>
        <dsp:cNvSpPr/>
      </dsp:nvSpPr>
      <dsp:spPr>
        <a:xfrm>
          <a:off x="5528971" y="1273040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Coupled climate reanalysis for 100 years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5928097" y="1273040"/>
        <a:ext cx="1197377" cy="798251"/>
      </dsp:txXfrm>
    </dsp:sp>
    <dsp:sp modelId="{3A08A768-0F8B-3E47-92F8-E3F642B3FA1B}">
      <dsp:nvSpPr>
        <dsp:cNvPr id="0" name=""/>
        <dsp:cNvSpPr/>
      </dsp:nvSpPr>
      <dsp:spPr>
        <a:xfrm>
          <a:off x="4686" y="2287685"/>
          <a:ext cx="2404371" cy="96174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solidFill>
                <a:srgbClr val="344478"/>
              </a:solidFill>
            </a:rPr>
            <a:t>Seasonal forecasts and climate projections</a:t>
          </a:r>
          <a:endParaRPr lang="en-US" sz="1700" kern="1200" dirty="0">
            <a:solidFill>
              <a:srgbClr val="344478"/>
            </a:solidFill>
          </a:endParaRPr>
        </a:p>
      </dsp:txBody>
      <dsp:txXfrm>
        <a:off x="485560" y="2287685"/>
        <a:ext cx="1442623" cy="961748"/>
      </dsp:txXfrm>
    </dsp:sp>
    <dsp:sp modelId="{D8E99B94-590E-F84F-8CBE-609D022B926A}">
      <dsp:nvSpPr>
        <dsp:cNvPr id="0" name=""/>
        <dsp:cNvSpPr/>
      </dsp:nvSpPr>
      <dsp:spPr>
        <a:xfrm>
          <a:off x="2096490" y="2369434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Multi-model seasonal forecast products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2495616" y="2369434"/>
        <a:ext cx="1197377" cy="798251"/>
      </dsp:txXfrm>
    </dsp:sp>
    <dsp:sp modelId="{8FC400B5-0B17-EF44-8448-4A21415A0A2C}">
      <dsp:nvSpPr>
        <dsp:cNvPr id="0" name=""/>
        <dsp:cNvSpPr/>
      </dsp:nvSpPr>
      <dsp:spPr>
        <a:xfrm>
          <a:off x="3812730" y="2369434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Access to CMIP data and products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4211856" y="2369434"/>
        <a:ext cx="1197377" cy="798251"/>
      </dsp:txXfrm>
    </dsp:sp>
    <dsp:sp modelId="{337ABAA6-5304-3745-B373-3D8E4DD2764F}">
      <dsp:nvSpPr>
        <dsp:cNvPr id="0" name=""/>
        <dsp:cNvSpPr/>
      </dsp:nvSpPr>
      <dsp:spPr>
        <a:xfrm>
          <a:off x="5528971" y="2369434"/>
          <a:ext cx="1995628" cy="798251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344478"/>
              </a:solidFill>
            </a:rPr>
            <a:t>European multi-model climate projections</a:t>
          </a:r>
          <a:endParaRPr lang="en-US" sz="1200" kern="1200" dirty="0">
            <a:solidFill>
              <a:srgbClr val="344478"/>
            </a:solidFill>
          </a:endParaRPr>
        </a:p>
      </dsp:txBody>
      <dsp:txXfrm>
        <a:off x="5928097" y="2369434"/>
        <a:ext cx="1197377" cy="798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B46F9-AFCD-4AC5-9897-C37735384DA9}">
      <dsp:nvSpPr>
        <dsp:cNvPr id="0" name=""/>
        <dsp:cNvSpPr/>
      </dsp:nvSpPr>
      <dsp:spPr>
        <a:xfrm>
          <a:off x="613934" y="444"/>
          <a:ext cx="1527369" cy="91642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</a:rPr>
            <a:t>Scientists, Academics &amp; Researchers</a:t>
          </a:r>
          <a:endParaRPr lang="en-GB" sz="1400" b="0" kern="1200" dirty="0">
            <a:latin typeface="+mn-lt"/>
          </a:endParaRPr>
        </a:p>
      </dsp:txBody>
      <dsp:txXfrm>
        <a:off x="613934" y="444"/>
        <a:ext cx="1527369" cy="916421"/>
      </dsp:txXfrm>
    </dsp:sp>
    <dsp:sp modelId="{257DFE74-A967-4A9D-A3BB-49C260D1F102}">
      <dsp:nvSpPr>
        <dsp:cNvPr id="0" name=""/>
        <dsp:cNvSpPr/>
      </dsp:nvSpPr>
      <dsp:spPr>
        <a:xfrm>
          <a:off x="2294041" y="444"/>
          <a:ext cx="1527369" cy="91642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/>
            <a:t>Policy Makers &amp; local planning authorities</a:t>
          </a:r>
          <a:endParaRPr lang="en-GB" sz="1400" b="0" kern="1200" dirty="0"/>
        </a:p>
      </dsp:txBody>
      <dsp:txXfrm>
        <a:off x="2294041" y="444"/>
        <a:ext cx="1527369" cy="916421"/>
      </dsp:txXfrm>
    </dsp:sp>
    <dsp:sp modelId="{5882CE59-43CA-400B-96A2-2BC9B0AD0E7F}">
      <dsp:nvSpPr>
        <dsp:cNvPr id="0" name=""/>
        <dsp:cNvSpPr/>
      </dsp:nvSpPr>
      <dsp:spPr>
        <a:xfrm>
          <a:off x="3974147" y="444"/>
          <a:ext cx="1527369" cy="91642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Industry</a:t>
          </a:r>
          <a:r>
            <a:rPr lang="en-US" sz="1400" kern="1200" dirty="0" smtClean="0"/>
            <a:t/>
          </a:r>
          <a:br>
            <a:rPr lang="en-US" sz="1400" kern="1200" dirty="0" smtClean="0"/>
          </a:br>
          <a:r>
            <a:rPr lang="en-US" sz="1200" kern="1200" dirty="0" smtClean="0"/>
            <a:t>(Water, Energy, …)</a:t>
          </a:r>
          <a:endParaRPr lang="en-GB" sz="1200" kern="1200" dirty="0"/>
        </a:p>
      </dsp:txBody>
      <dsp:txXfrm>
        <a:off x="3974147" y="444"/>
        <a:ext cx="1527369" cy="916421"/>
      </dsp:txXfrm>
    </dsp:sp>
    <dsp:sp modelId="{883C880C-EAF4-450F-A672-538C0531A237}">
      <dsp:nvSpPr>
        <dsp:cNvPr id="0" name=""/>
        <dsp:cNvSpPr/>
      </dsp:nvSpPr>
      <dsp:spPr>
        <a:xfrm>
          <a:off x="614315" y="1070047"/>
          <a:ext cx="1527369" cy="91642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Downstream Specialist SMEs, consultants &amp; businesses</a:t>
          </a:r>
          <a:endParaRPr lang="en-GB" sz="1400" kern="1200" dirty="0"/>
        </a:p>
      </dsp:txBody>
      <dsp:txXfrm>
        <a:off x="614315" y="1070047"/>
        <a:ext cx="1527369" cy="916421"/>
      </dsp:txXfrm>
    </dsp:sp>
    <dsp:sp modelId="{A9823777-7CF1-4941-9D44-1B87A8EA888A}">
      <dsp:nvSpPr>
        <dsp:cNvPr id="0" name=""/>
        <dsp:cNvSpPr/>
      </dsp:nvSpPr>
      <dsp:spPr>
        <a:xfrm>
          <a:off x="2293124" y="1070047"/>
          <a:ext cx="1527369" cy="91642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Media</a:t>
          </a:r>
          <a:br>
            <a:rPr lang="en-US" sz="1400" kern="1200" dirty="0" smtClean="0"/>
          </a:br>
          <a:r>
            <a:rPr lang="en-US" sz="1400" kern="1200" dirty="0" smtClean="0"/>
            <a:t>(as multipliers)</a:t>
          </a:r>
          <a:endParaRPr lang="en-GB" sz="1400" kern="1200" dirty="0"/>
        </a:p>
      </dsp:txBody>
      <dsp:txXfrm>
        <a:off x="2293124" y="1070047"/>
        <a:ext cx="1527369" cy="9164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B46F9-AFCD-4AC5-9897-C37735384DA9}">
      <dsp:nvSpPr>
        <dsp:cNvPr id="0" name=""/>
        <dsp:cNvSpPr/>
      </dsp:nvSpPr>
      <dsp:spPr>
        <a:xfrm>
          <a:off x="1026316" y="0"/>
          <a:ext cx="1513870" cy="1150946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</a:rPr>
            <a:t>Educational Institutions </a:t>
          </a:r>
          <a:r>
            <a:rPr lang="en-GB" sz="1400" kern="1200" dirty="0" smtClean="0">
              <a:solidFill>
                <a:schemeClr val="bg1"/>
              </a:solidFill>
            </a:rPr>
            <a:t/>
          </a:r>
          <a:br>
            <a:rPr lang="en-GB" sz="1400" kern="1200" dirty="0" smtClean="0">
              <a:solidFill>
                <a:schemeClr val="bg1"/>
              </a:solidFill>
            </a:rPr>
          </a:br>
          <a:r>
            <a:rPr lang="en-GB" sz="1400" kern="1200" dirty="0" smtClean="0">
              <a:solidFill>
                <a:schemeClr val="bg1"/>
              </a:solidFill>
            </a:rPr>
            <a:t>(school students &amp; educators)</a:t>
          </a:r>
          <a:endParaRPr lang="en-GB" sz="1400" kern="1200" dirty="0">
            <a:solidFill>
              <a:schemeClr val="bg1"/>
            </a:solidFill>
          </a:endParaRPr>
        </a:p>
      </dsp:txBody>
      <dsp:txXfrm>
        <a:off x="1026316" y="0"/>
        <a:ext cx="1513870" cy="1150946"/>
      </dsp:txXfrm>
    </dsp:sp>
    <dsp:sp modelId="{257DFE74-A967-4A9D-A3BB-49C260D1F102}">
      <dsp:nvSpPr>
        <dsp:cNvPr id="0" name=""/>
        <dsp:cNvSpPr/>
      </dsp:nvSpPr>
      <dsp:spPr>
        <a:xfrm>
          <a:off x="2724508" y="558"/>
          <a:ext cx="1584827" cy="1150946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>
              <a:solidFill>
                <a:schemeClr val="bg1"/>
              </a:solidFill>
            </a:rPr>
            <a:t>Public Segment </a:t>
          </a:r>
          <a:r>
            <a:rPr lang="en-GB" sz="1400" b="0" kern="1200" dirty="0" smtClean="0">
              <a:solidFill>
                <a:schemeClr val="bg1"/>
              </a:solidFill>
            </a:rPr>
            <a:t/>
          </a:r>
          <a:br>
            <a:rPr lang="en-GB" sz="1400" b="0" kern="1200" dirty="0" smtClean="0">
              <a:solidFill>
                <a:schemeClr val="bg1"/>
              </a:solidFill>
            </a:rPr>
          </a:br>
          <a:r>
            <a:rPr lang="en-GB" sz="1400" b="0" kern="1200" dirty="0" smtClean="0">
              <a:solidFill>
                <a:schemeClr val="bg1"/>
              </a:solidFill>
            </a:rPr>
            <a:t>(‘Motivated greens’)</a:t>
          </a:r>
          <a:endParaRPr lang="en-GB" sz="1400" b="0" kern="1200" dirty="0">
            <a:solidFill>
              <a:schemeClr val="bg1"/>
            </a:solidFill>
          </a:endParaRPr>
        </a:p>
      </dsp:txBody>
      <dsp:txXfrm>
        <a:off x="2724508" y="558"/>
        <a:ext cx="1584827" cy="11509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4200C-78AF-434E-A3D8-9115FE33A2AF}">
      <dsp:nvSpPr>
        <dsp:cNvPr id="0" name=""/>
        <dsp:cNvSpPr/>
      </dsp:nvSpPr>
      <dsp:spPr>
        <a:xfrm>
          <a:off x="0" y="0"/>
          <a:ext cx="6395421" cy="1215349"/>
        </a:xfrm>
        <a:prstGeom prst="rect">
          <a:avLst/>
        </a:prstGeom>
        <a:noFill/>
        <a:ln w="22225">
          <a:solidFill>
            <a:schemeClr val="tx1">
              <a:lumMod val="50000"/>
              <a:lumOff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>
              <a:solidFill>
                <a:srgbClr val="0B6192"/>
              </a:solidFill>
            </a:rPr>
            <a:t>Communication Strategy: </a:t>
          </a:r>
          <a:br>
            <a:rPr lang="en-GB" sz="3400" kern="1200" dirty="0" smtClean="0">
              <a:solidFill>
                <a:srgbClr val="0B6192"/>
              </a:solidFill>
            </a:rPr>
          </a:br>
          <a:r>
            <a:rPr lang="en-GB" sz="3400" kern="1200" dirty="0" smtClean="0">
              <a:solidFill>
                <a:srgbClr val="0B6192"/>
              </a:solidFill>
            </a:rPr>
            <a:t>Three pillars</a:t>
          </a:r>
          <a:endParaRPr lang="en-GB" sz="3400" kern="1200" dirty="0">
            <a:solidFill>
              <a:srgbClr val="0B6192"/>
            </a:solidFill>
          </a:endParaRPr>
        </a:p>
      </dsp:txBody>
      <dsp:txXfrm>
        <a:off x="0" y="0"/>
        <a:ext cx="6395421" cy="1215349"/>
      </dsp:txXfrm>
    </dsp:sp>
    <dsp:sp modelId="{9B39A20A-2FE4-4713-8871-356D1E41A728}">
      <dsp:nvSpPr>
        <dsp:cNvPr id="0" name=""/>
        <dsp:cNvSpPr/>
      </dsp:nvSpPr>
      <dsp:spPr>
        <a:xfrm>
          <a:off x="3122" y="1215349"/>
          <a:ext cx="2129725" cy="2552233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CLARITY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Planning, measurement &amp; evaluation.</a:t>
          </a:r>
          <a:endParaRPr lang="en-GB" sz="1800" kern="1200" dirty="0"/>
        </a:p>
      </dsp:txBody>
      <dsp:txXfrm>
        <a:off x="3122" y="1215349"/>
        <a:ext cx="2129725" cy="2552233"/>
      </dsp:txXfrm>
    </dsp:sp>
    <dsp:sp modelId="{F0FCF399-FFE1-445F-92B6-0DB1C7E0EE53}">
      <dsp:nvSpPr>
        <dsp:cNvPr id="0" name=""/>
        <dsp:cNvSpPr/>
      </dsp:nvSpPr>
      <dsp:spPr>
        <a:xfrm>
          <a:off x="2132847" y="1215349"/>
          <a:ext cx="2129725" cy="2552233"/>
        </a:xfrm>
        <a:prstGeom prst="rect">
          <a:avLst/>
        </a:prstGeom>
        <a:solidFill>
          <a:srgbClr val="6C8AAF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CONTENT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Flexible, understandable, user-centric.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</dsp:txBody>
      <dsp:txXfrm>
        <a:off x="2132847" y="1215349"/>
        <a:ext cx="2129725" cy="2552233"/>
      </dsp:txXfrm>
    </dsp:sp>
    <dsp:sp modelId="{3746D247-23A1-4775-B82C-8ED680A902B0}">
      <dsp:nvSpPr>
        <dsp:cNvPr id="0" name=""/>
        <dsp:cNvSpPr/>
      </dsp:nvSpPr>
      <dsp:spPr>
        <a:xfrm>
          <a:off x="4262573" y="1215349"/>
          <a:ext cx="2129725" cy="2552233"/>
        </a:xfrm>
        <a:prstGeom prst="rect">
          <a:avLst/>
        </a:prstGeom>
        <a:solidFill>
          <a:srgbClr val="839DB2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COLLABORATION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People </a:t>
          </a:r>
          <a:br>
            <a:rPr lang="en-GB" sz="1800" kern="1200" dirty="0" smtClean="0"/>
          </a:br>
          <a:r>
            <a:rPr lang="en-GB" sz="1800" kern="1200" dirty="0" smtClean="0"/>
            <a:t>&amp;</a:t>
          </a:r>
          <a:br>
            <a:rPr lang="en-GB" sz="1800" kern="1200" dirty="0" smtClean="0"/>
          </a:br>
          <a:r>
            <a:rPr lang="en-GB" sz="1800" kern="1200" dirty="0" smtClean="0"/>
            <a:t>partnerships.</a:t>
          </a:r>
        </a:p>
      </dsp:txBody>
      <dsp:txXfrm>
        <a:off x="4262573" y="1215349"/>
        <a:ext cx="2129725" cy="2552233"/>
      </dsp:txXfrm>
    </dsp:sp>
    <dsp:sp modelId="{762419BD-AB57-4356-AFFC-82E19B7E8A4A}">
      <dsp:nvSpPr>
        <dsp:cNvPr id="0" name=""/>
        <dsp:cNvSpPr/>
      </dsp:nvSpPr>
      <dsp:spPr>
        <a:xfrm>
          <a:off x="0" y="3767582"/>
          <a:ext cx="6395421" cy="283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2388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solidFill>
                  <a:schemeClr val="tx1"/>
                </a:solidFill>
              </a:defRPr>
            </a:lvl1pPr>
          </a:lstStyle>
          <a:p>
            <a:fld id="{0BCFBCD2-708A-964B-83B4-B9118932410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91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2388" y="0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>
            <a:lvl1pPr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3900" y="746125"/>
            <a:ext cx="537845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57825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algn="l" defTabSz="913394">
              <a:defRPr sz="12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2388" y="9434513"/>
            <a:ext cx="2955925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21" tIns="45663" rIns="91321" bIns="45663" numCol="1" anchor="b" anchorCtr="0" compatLnSpc="1">
            <a:prstTxWarp prst="textNoShape">
              <a:avLst/>
            </a:prstTxWarp>
          </a:bodyPr>
          <a:lstStyle>
            <a:lvl1pPr defTabSz="912813">
              <a:defRPr sz="1200" b="0">
                <a:solidFill>
                  <a:schemeClr val="tx1"/>
                </a:solidFill>
              </a:defRPr>
            </a:lvl1pPr>
          </a:lstStyle>
          <a:p>
            <a:fld id="{4F6FA519-E1D3-DF4C-AC9D-69E34CE75A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71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74464D-A9CE-D049-97BC-A6A7BFEA10D4}" type="slidenum">
              <a:rPr lang="en-GB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8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81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>
                <a:solidFill>
                  <a:srgbClr val="000000"/>
                </a:solidFill>
              </a:rPr>
              <a:pPr/>
              <a:t>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0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0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52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A519-E1D3-DF4C-AC9D-69E34CE75AD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7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7150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1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09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175" y="1409700"/>
            <a:ext cx="5888566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175" y="3390900"/>
            <a:ext cx="5888566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" y="1220755"/>
            <a:ext cx="3284802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16946" y="6618818"/>
            <a:ext cx="180579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647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arrow marg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77728" y="360000"/>
            <a:ext cx="8151173" cy="36933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371566" rtl="0" eaLnBrk="1" fontAlgn="auto" latinLnBrk="0" hangingPunct="1">
              <a:lnSpc>
                <a:spcPts val="22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>
                    <a:lumMod val="50000"/>
                  </a:schemeClr>
                </a:solidFill>
                <a:latin typeface="Verdana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75901" y="6642000"/>
            <a:ext cx="1754826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77729" y="936000"/>
            <a:ext cx="8151172" cy="4986000"/>
          </a:xfrm>
          <a:prstGeom prst="rect">
            <a:avLst/>
          </a:prstGeom>
        </p:spPr>
        <p:txBody>
          <a:bodyPr lIns="0" tIns="0" rIns="0" bIns="0"/>
          <a:lstStyle>
            <a:lvl1pPr marL="143360" indent="-144498">
              <a:lnSpc>
                <a:spcPct val="110000"/>
              </a:lnSpc>
              <a:spcBef>
                <a:spcPts val="894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25">
                <a:solidFill>
                  <a:schemeClr val="tx1"/>
                </a:solidFill>
                <a:latin typeface="Verdana"/>
              </a:defRPr>
            </a:lvl1pPr>
            <a:lvl2pPr marL="292572" indent="-146286">
              <a:lnSpc>
                <a:spcPct val="110000"/>
              </a:lnSpc>
              <a:spcBef>
                <a:spcPts val="813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63">
                <a:solidFill>
                  <a:schemeClr val="tx1"/>
                </a:solidFill>
                <a:latin typeface="Verdana"/>
              </a:defRPr>
            </a:lvl2pPr>
            <a:lvl3pPr marL="438858" indent="-146286">
              <a:lnSpc>
                <a:spcPct val="110000"/>
              </a:lnSpc>
              <a:spcBef>
                <a:spcPts val="731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300">
                <a:solidFill>
                  <a:schemeClr val="tx1"/>
                </a:solidFill>
                <a:latin typeface="Verdana"/>
              </a:defRPr>
            </a:lvl3pPr>
            <a:lvl4pPr marL="585144" indent="-146286">
              <a:lnSpc>
                <a:spcPct val="110000"/>
              </a:lnSpc>
              <a:spcBef>
                <a:spcPts val="65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138">
                <a:solidFill>
                  <a:schemeClr val="tx1"/>
                </a:solidFill>
                <a:latin typeface="Verdana"/>
              </a:defRPr>
            </a:lvl4pPr>
            <a:lvl5pPr marL="731430" indent="-146286">
              <a:lnSpc>
                <a:spcPct val="110000"/>
              </a:lnSpc>
              <a:spcBef>
                <a:spcPts val="569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853">
                <a:solidFill>
                  <a:schemeClr val="tx1"/>
                </a:solidFill>
                <a:latin typeface="Verdana"/>
              </a:defRPr>
            </a:lvl5pPr>
          </a:lstStyle>
          <a:p>
            <a:pPr lvl="0"/>
            <a:r>
              <a:rPr lang="en-GB" dirty="0" smtClean="0"/>
              <a:t>Top level text goes in here </a:t>
            </a:r>
          </a:p>
          <a:p>
            <a:pPr lvl="1"/>
            <a:r>
              <a:rPr lang="en-GB" dirty="0" smtClean="0"/>
              <a:t>Second level text goes in here</a:t>
            </a:r>
          </a:p>
          <a:p>
            <a:pPr lvl="2"/>
            <a:r>
              <a:rPr lang="en-GB" dirty="0" smtClean="0"/>
              <a:t>Third level text goes in here</a:t>
            </a:r>
          </a:p>
          <a:p>
            <a:pPr lvl="3"/>
            <a:r>
              <a:rPr lang="en-GB" dirty="0" smtClean="0"/>
              <a:t>Fourth level text goes in here</a:t>
            </a:r>
          </a:p>
          <a:p>
            <a:pPr lvl="4"/>
            <a:r>
              <a:rPr lang="en-GB" dirty="0" smtClean="0"/>
              <a:t>Fifth level text goes in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5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231F8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41333"/>
                </a:solidFill>
              </a:defRPr>
            </a:lvl1pPr>
            <a:lvl2pPr>
              <a:defRPr>
                <a:solidFill>
                  <a:srgbClr val="941333"/>
                </a:solidFill>
              </a:defRPr>
            </a:lvl2pPr>
            <a:lvl3pPr>
              <a:defRPr>
                <a:solidFill>
                  <a:srgbClr val="941333"/>
                </a:solidFill>
              </a:defRPr>
            </a:lvl3pPr>
            <a:lvl4pPr>
              <a:defRPr>
                <a:solidFill>
                  <a:srgbClr val="941333"/>
                </a:solidFill>
              </a:defRPr>
            </a:lvl4pPr>
            <a:lvl5pPr>
              <a:defRPr>
                <a:solidFill>
                  <a:srgbClr val="94133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156450" y="6492875"/>
            <a:ext cx="233045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altLang="en-US"/>
              <a:t> </a:t>
            </a:r>
            <a:fld id="{21FB500A-FCEC-B842-9E6E-A7D5E046BC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387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2FEC-67C2-694C-A518-20C0B7FD052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1392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205038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38" y="2205038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8344-AF62-7D47-B5AA-B34914F455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116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7829C-07CA-3C4C-97AB-146659D891F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9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8413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6242-6E5B-CE4E-A785-1A3BEE78D2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162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5E86-6C42-1E4F-B618-EC77B8B973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27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19D7-6297-E941-9C6E-3025FC44C4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8231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081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86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081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9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37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205038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38" y="2205038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9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3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86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7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541963"/>
            <a:ext cx="4429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541963"/>
            <a:ext cx="4429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99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 text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7175" y="1409700"/>
            <a:ext cx="5888566" cy="19812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7175" y="3390900"/>
            <a:ext cx="5888566" cy="304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0" y="1220755"/>
            <a:ext cx="3284802" cy="537444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>
              <a:sym typeface="Verdana" charset="0"/>
            </a:endParaRP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116946" y="6618818"/>
            <a:ext cx="180579" cy="190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040BB9-1E30-A94E-9D02-07598F62FC8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07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7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63408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384550" y="6309321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RoyMetSoc National Meeting, 20 June 2012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6506" y="1052736"/>
            <a:ext cx="8892988" cy="50405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6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550" y="2205038"/>
            <a:ext cx="4256088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38" y="2205038"/>
            <a:ext cx="4256087" cy="4257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76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3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89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4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541963"/>
            <a:ext cx="4429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4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5541963"/>
            <a:ext cx="442913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775" y="1111250"/>
            <a:ext cx="2165350" cy="5351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550" y="1111250"/>
            <a:ext cx="6346825" cy="5351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79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theme" Target="../theme/theme3.xml"/><Relationship Id="rId9" Type="http://schemas.openxmlformats.org/officeDocument/2006/relationships/image" Target="../media/image7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830263"/>
            <a:ext cx="7026275" cy="602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0" y="830263"/>
            <a:ext cx="5156200" cy="6027737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pic>
        <p:nvPicPr>
          <p:cNvPr id="1028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5715000"/>
            <a:ext cx="27209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119063"/>
            <a:ext cx="14351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3017838"/>
            <a:ext cx="409892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pic>
        <p:nvPicPr>
          <p:cNvPr id="4" name="Picture 3" descr="C3Siconwhite copy.eps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1885448" y="4452773"/>
            <a:ext cx="1472537" cy="1576720"/>
          </a:xfrm>
          <a:prstGeom prst="rect">
            <a:avLst/>
          </a:prstGeom>
        </p:spPr>
      </p:pic>
      <p:sp>
        <p:nvSpPr>
          <p:cNvPr id="9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205038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5125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081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5" cstate="print"/>
          <a:srcRect t="-1" b="-1938"/>
          <a:stretch/>
        </p:blipFill>
        <p:spPr bwMode="auto">
          <a:xfrm>
            <a:off x="434741" y="6571360"/>
            <a:ext cx="1202148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878374" y="102308"/>
            <a:ext cx="598932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07" r:id="rId1"/>
    <p:sldLayoutId id="2147488208" r:id="rId2"/>
    <p:sldLayoutId id="2147488209" r:id="rId3"/>
    <p:sldLayoutId id="2147488210" r:id="rId4"/>
    <p:sldLayoutId id="2147488211" r:id="rId5"/>
    <p:sldLayoutId id="2147488212" r:id="rId6"/>
    <p:sldLayoutId id="2147488213" r:id="rId7"/>
    <p:sldLayoutId id="2147488214" r:id="rId8"/>
    <p:sldLayoutId id="2147488226" r:id="rId9"/>
    <p:sldLayoutId id="2147488236" r:id="rId10"/>
    <p:sldLayoutId id="21474882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+mn-ea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205038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5125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eaLnBrk="0" hangingPunct="0"/>
            <a:endParaRPr lang="en-US"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156450" y="6492875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231F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B0C237-7665-A148-A8CB-AC635CA511F5}" type="slidenum">
              <a:rPr lang="en-GB" altLang="en-US">
                <a:ea typeface="+mn-ea"/>
              </a:rPr>
              <a:pPr>
                <a:defRPr/>
              </a:pPr>
              <a:t>‹#›</a:t>
            </a:fld>
            <a:endParaRPr lang="en-GB" altLang="en-US">
              <a:ea typeface="+mn-ea"/>
            </a:endParaRPr>
          </a:p>
        </p:txBody>
      </p:sp>
      <p:sp>
        <p:nvSpPr>
          <p:cNvPr id="2058" name="TextBox 10"/>
          <p:cNvSpPr txBox="1">
            <a:spLocks noChangeArrowheads="1"/>
          </p:cNvSpPr>
          <p:nvPr userDrawn="1"/>
        </p:nvSpPr>
        <p:spPr bwMode="auto">
          <a:xfrm>
            <a:off x="4649788" y="6554788"/>
            <a:ext cx="5762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BE" altLang="en-US" sz="800" b="0" i="1" dirty="0" smtClean="0">
                <a:solidFill>
                  <a:srgbClr val="FFFFFF"/>
                </a:solidFill>
                <a:latin typeface="Verdana" pitchFamily="34" charset="0"/>
                <a:ea typeface="+mn-ea"/>
              </a:rPr>
              <a:t>pace</a:t>
            </a:r>
            <a:endParaRPr lang="en-GB" altLang="en-US" sz="800" b="0" i="1" dirty="0" smtClean="0">
              <a:solidFill>
                <a:srgbClr val="FFFFFF"/>
              </a:solidFill>
              <a:latin typeface="Verdana" pitchFamily="34" charset="0"/>
              <a:ea typeface="+mn-ea"/>
            </a:endParaRPr>
          </a:p>
        </p:txBody>
      </p:sp>
      <p:cxnSp>
        <p:nvCxnSpPr>
          <p:cNvPr id="2056" name="Straight Connector 3"/>
          <p:cNvCxnSpPr>
            <a:cxnSpLocks noChangeShapeType="1"/>
          </p:cNvCxnSpPr>
          <p:nvPr userDrawn="1"/>
        </p:nvCxnSpPr>
        <p:spPr bwMode="auto">
          <a:xfrm>
            <a:off x="9104313" y="6562725"/>
            <a:ext cx="0" cy="166688"/>
          </a:xfrm>
          <a:prstGeom prst="line">
            <a:avLst/>
          </a:prstGeom>
          <a:noFill/>
          <a:ln w="19050">
            <a:solidFill>
              <a:srgbClr val="231F8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57" name="Picture 7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6396038"/>
            <a:ext cx="12096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6369050"/>
            <a:ext cx="16446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717550" y="6442075"/>
            <a:ext cx="37719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lr>
                <a:srgbClr val="FFC800"/>
              </a:buClr>
              <a:buFont typeface="Wingdings" pitchFamily="2" charset="2"/>
              <a:buChar char="«"/>
              <a:defRPr sz="1900">
                <a:solidFill>
                  <a:srgbClr val="231F89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>
                <a:solidFill>
                  <a:srgbClr val="231F89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FFC800"/>
              </a:buClr>
              <a:buFont typeface="Wingdings" pitchFamily="2" charset="2"/>
              <a:buChar char="«"/>
              <a:defRPr sz="1700">
                <a:solidFill>
                  <a:srgbClr val="231F89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231F89"/>
              </a:buClr>
              <a:buFont typeface="Wingdings" pitchFamily="2" charset="2"/>
              <a:buChar char="«"/>
              <a:defRPr sz="1600">
                <a:solidFill>
                  <a:srgbClr val="231F89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FFC800"/>
              </a:buClr>
              <a:buFont typeface="Wingdings" pitchFamily="2" charset="2"/>
              <a:buChar char="«"/>
              <a:defRPr sz="1500">
                <a:solidFill>
                  <a:srgbClr val="231F8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00"/>
              </a:buClr>
              <a:buFont typeface="Wingdings" pitchFamily="2" charset="2"/>
              <a:buChar char="«"/>
              <a:defRPr sz="1500">
                <a:solidFill>
                  <a:srgbClr val="231F8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00"/>
              </a:buClr>
              <a:buFont typeface="Wingdings" pitchFamily="2" charset="2"/>
              <a:buChar char="«"/>
              <a:defRPr sz="1500">
                <a:solidFill>
                  <a:srgbClr val="231F8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00"/>
              </a:buClr>
              <a:buFont typeface="Wingdings" pitchFamily="2" charset="2"/>
              <a:buChar char="«"/>
              <a:defRPr sz="1500">
                <a:solidFill>
                  <a:srgbClr val="231F8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800"/>
              </a:buClr>
              <a:buFont typeface="Wingdings" pitchFamily="2" charset="2"/>
              <a:buChar char="«"/>
              <a:defRPr sz="1500">
                <a:solidFill>
                  <a:srgbClr val="231F89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100" dirty="0" smtClean="0">
                <a:latin typeface="Arial" charset="0"/>
                <a:ea typeface="+mn-ea"/>
              </a:rPr>
              <a:t>DD/MM/YYYY, Name </a:t>
            </a:r>
            <a:r>
              <a:rPr lang="de-DE" altLang="en-US" sz="1100" dirty="0" err="1" smtClean="0">
                <a:latin typeface="Arial" charset="0"/>
                <a:ea typeface="+mn-ea"/>
              </a:rPr>
              <a:t>of</a:t>
            </a:r>
            <a:r>
              <a:rPr lang="de-DE" altLang="en-US" sz="1100" dirty="0" smtClean="0">
                <a:latin typeface="Arial" charset="0"/>
                <a:ea typeface="+mn-ea"/>
              </a:rPr>
              <a:t> </a:t>
            </a:r>
            <a:r>
              <a:rPr lang="de-DE" altLang="en-US" sz="1100" dirty="0" err="1" smtClean="0">
                <a:latin typeface="Arial" charset="0"/>
                <a:ea typeface="+mn-ea"/>
              </a:rPr>
              <a:t>the</a:t>
            </a:r>
            <a:r>
              <a:rPr lang="de-DE" altLang="en-US" sz="1100" dirty="0" smtClean="0">
                <a:latin typeface="Arial" charset="0"/>
                <a:ea typeface="+mn-ea"/>
              </a:rPr>
              <a:t> </a:t>
            </a:r>
            <a:r>
              <a:rPr lang="de-DE" altLang="en-US" sz="1100" dirty="0" err="1" smtClean="0">
                <a:latin typeface="Arial" charset="0"/>
                <a:ea typeface="+mn-ea"/>
              </a:rPr>
              <a:t>event</a:t>
            </a:r>
            <a:r>
              <a:rPr lang="de-DE" altLang="en-US" sz="1100" dirty="0" smtClean="0">
                <a:latin typeface="Arial" charset="0"/>
                <a:ea typeface="+mn-ea"/>
              </a:rPr>
              <a:t>, Place</a:t>
            </a:r>
            <a:endParaRPr lang="en-GB" altLang="en-US" sz="1100" dirty="0" smtClean="0">
              <a:latin typeface="Arial" charset="0"/>
              <a:ea typeface="+mn-ea"/>
            </a:endParaRPr>
          </a:p>
        </p:txBody>
      </p:sp>
      <p:pic>
        <p:nvPicPr>
          <p:cNvPr id="2060" name="Picture 1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6511925"/>
            <a:ext cx="147161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23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28" r:id="rId1"/>
    <p:sldLayoutId id="2147488229" r:id="rId2"/>
    <p:sldLayoutId id="2147488230" r:id="rId3"/>
    <p:sldLayoutId id="2147488231" r:id="rId4"/>
    <p:sldLayoutId id="2147488232" r:id="rId5"/>
    <p:sldLayoutId id="2147488233" r:id="rId6"/>
    <p:sldLayoutId id="214748823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31F8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2"/>
        <a:buChar char="«"/>
        <a:defRPr sz="1900">
          <a:solidFill>
            <a:srgbClr val="941333"/>
          </a:solidFill>
          <a:latin typeface="+mn-lt"/>
          <a:ea typeface="+mn-ea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2"/>
        <a:buChar char="«"/>
        <a:defRPr>
          <a:solidFill>
            <a:srgbClr val="941333"/>
          </a:solidFill>
          <a:latin typeface="+mn-lt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2"/>
        <a:buChar char="«"/>
        <a:defRPr sz="1700">
          <a:solidFill>
            <a:srgbClr val="941333"/>
          </a:solidFill>
          <a:latin typeface="+mn-lt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2"/>
        <a:buChar char="«"/>
        <a:defRPr sz="1600">
          <a:solidFill>
            <a:srgbClr val="941333"/>
          </a:solidFill>
          <a:latin typeface="+mn-lt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231F89"/>
        </a:buClr>
        <a:buFont typeface="Wingdings" charset="2"/>
        <a:buChar char="«"/>
        <a:defRPr sz="1500">
          <a:solidFill>
            <a:srgbClr val="941333"/>
          </a:solidFill>
          <a:latin typeface="+mn-lt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 userDrawn="1"/>
        </p:nvSpPr>
        <p:spPr bwMode="auto">
          <a:xfrm>
            <a:off x="0" y="0"/>
            <a:ext cx="9906000" cy="831850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7550" y="2205038"/>
            <a:ext cx="8664575" cy="41290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3" name="Line 9"/>
          <p:cNvSpPr>
            <a:spLocks noChangeShapeType="1"/>
          </p:cNvSpPr>
          <p:nvPr userDrawn="1"/>
        </p:nvSpPr>
        <p:spPr bwMode="auto">
          <a:xfrm>
            <a:off x="9294813" y="6715125"/>
            <a:ext cx="0" cy="1238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pic>
        <p:nvPicPr>
          <p:cNvPr id="2054" name="Picture 11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150813"/>
            <a:ext cx="2097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4672013" y="6586538"/>
            <a:ext cx="525462" cy="271462"/>
          </a:xfrm>
          <a:prstGeom prst="rect">
            <a:avLst/>
          </a:prstGeom>
          <a:solidFill>
            <a:srgbClr val="941333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eaLnBrk="0" hangingPunct="0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mtClean="0">
              <a:ea typeface=""/>
            </a:endParaRPr>
          </a:p>
        </p:txBody>
      </p:sp>
      <p:pic>
        <p:nvPicPr>
          <p:cNvPr id="2056" name="Picture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84925"/>
            <a:ext cx="12096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2014_Editable_ECMWF_Master_Logo_white_NS_.png"/>
          <p:cNvPicPr>
            <a:picLocks noChangeAspect="1"/>
          </p:cNvPicPr>
          <p:nvPr userDrawn="1"/>
        </p:nvPicPr>
        <p:blipFill rotWithShape="1">
          <a:blip r:embed="rId15" cstate="print"/>
          <a:srcRect t="-1" b="-1938"/>
          <a:stretch/>
        </p:blipFill>
        <p:spPr bwMode="auto">
          <a:xfrm>
            <a:off x="434741" y="6571360"/>
            <a:ext cx="1202148" cy="2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3Siconwhite copy.eps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1" b="6504"/>
          <a:stretch/>
        </p:blipFill>
        <p:spPr>
          <a:xfrm>
            <a:off x="8878374" y="102308"/>
            <a:ext cx="598932" cy="641308"/>
          </a:xfrm>
          <a:prstGeom prst="rect">
            <a:avLst/>
          </a:prstGeom>
        </p:spPr>
      </p:pic>
      <p:sp>
        <p:nvSpPr>
          <p:cNvPr id="11" name="Text Box 6"/>
          <p:cNvSpPr txBox="1">
            <a:spLocks noGrp="1" noChangeArrowheads="1"/>
          </p:cNvSpPr>
          <p:nvPr>
            <p:ph type="sldNum" sz="quarter" idx="4"/>
          </p:nvPr>
        </p:nvSpPr>
        <p:spPr>
          <a:xfrm>
            <a:off x="4206346" y="6514600"/>
            <a:ext cx="1495954" cy="262800"/>
          </a:xfrm>
          <a:prstGeom prst="rect">
            <a:avLst/>
          </a:prstGeom>
          <a:ln/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rgbClr val="FFFFFF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238" r:id="rId1"/>
    <p:sldLayoutId id="2147488239" r:id="rId2"/>
    <p:sldLayoutId id="2147488240" r:id="rId3"/>
    <p:sldLayoutId id="2147488241" r:id="rId4"/>
    <p:sldLayoutId id="2147488242" r:id="rId5"/>
    <p:sldLayoutId id="2147488243" r:id="rId6"/>
    <p:sldLayoutId id="2147488244" r:id="rId7"/>
    <p:sldLayoutId id="2147488245" r:id="rId8"/>
    <p:sldLayoutId id="2147488246" r:id="rId9"/>
    <p:sldLayoutId id="2147488247" r:id="rId10"/>
    <p:sldLayoutId id="214748824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900" b="1">
          <a:solidFill>
            <a:srgbClr val="00468C"/>
          </a:solidFill>
          <a:latin typeface="Arial" charset="0"/>
        </a:defRPr>
      </a:lvl9pPr>
    </p:titleStyle>
    <p:bodyStyle>
      <a:lvl1pPr marL="452438" indent="-452438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900">
          <a:solidFill>
            <a:srgbClr val="00468C"/>
          </a:solidFill>
          <a:latin typeface="+mn-lt"/>
          <a:ea typeface="ＭＳ Ｐゴシック" charset="0"/>
          <a:cs typeface="+mn-cs"/>
        </a:defRPr>
      </a:lvl1pPr>
      <a:lvl2pPr marL="804863" indent="-350838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>
          <a:solidFill>
            <a:srgbClr val="00468C"/>
          </a:solidFill>
          <a:latin typeface="+mn-lt"/>
          <a:ea typeface="ＭＳ Ｐゴシック" charset="0"/>
        </a:defRPr>
      </a:lvl2pPr>
      <a:lvl3pPr marL="1089025" indent="-28257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700">
          <a:solidFill>
            <a:srgbClr val="00468C"/>
          </a:solidFill>
          <a:latin typeface="+mn-lt"/>
          <a:ea typeface="ＭＳ Ｐゴシック" charset="0"/>
        </a:defRPr>
      </a:lvl3pPr>
      <a:lvl4pPr marL="1355725" indent="-265113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«"/>
        <a:defRPr sz="1600">
          <a:solidFill>
            <a:srgbClr val="00468C"/>
          </a:solidFill>
          <a:latin typeface="+mn-lt"/>
          <a:ea typeface="ＭＳ Ｐゴシック" charset="0"/>
        </a:defRPr>
      </a:lvl4pPr>
      <a:lvl5pPr marL="1582738" indent="-225425" algn="l" rtl="0" eaLnBrk="0" fontAlgn="base" hangingPunct="0">
        <a:spcBef>
          <a:spcPct val="20000"/>
        </a:spcBef>
        <a:spcAft>
          <a:spcPct val="0"/>
        </a:spcAft>
        <a:buClr>
          <a:srgbClr val="FFC901"/>
        </a:buClr>
        <a:buFont typeface="Wingdings" charset="0"/>
        <a:buChar char="«"/>
        <a:defRPr sz="1500">
          <a:solidFill>
            <a:srgbClr val="00468C"/>
          </a:solidFill>
          <a:latin typeface="+mn-lt"/>
          <a:ea typeface="ＭＳ Ｐゴシック" charset="0"/>
        </a:defRPr>
      </a:lvl5pPr>
      <a:lvl6pPr marL="20399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6pPr>
      <a:lvl7pPr marL="24971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7pPr>
      <a:lvl8pPr marL="29543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8pPr>
      <a:lvl9pPr marL="3411538" indent="-225425" algn="l" rtl="0" fontAlgn="base">
        <a:spcBef>
          <a:spcPct val="20000"/>
        </a:spcBef>
        <a:spcAft>
          <a:spcPct val="0"/>
        </a:spcAft>
        <a:buClr>
          <a:srgbClr val="FFC901"/>
        </a:buClr>
        <a:buFont typeface="Wingdings" pitchFamily="2" charset="2"/>
        <a:buChar char="«"/>
        <a:defRPr sz="1500">
          <a:solidFill>
            <a:srgbClr val="0046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Relationship Id="rId11" Type="http://schemas.microsoft.com/office/2007/relationships/diagramDrawing" Target="../diagrams/drawing4.xml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55185" y="1755095"/>
            <a:ext cx="4098925" cy="1227591"/>
          </a:xfrm>
        </p:spPr>
        <p:txBody>
          <a:bodyPr/>
          <a:lstStyle/>
          <a:p>
            <a:r>
              <a:rPr lang="en-GB" sz="2800" dirty="0" smtClean="0">
                <a:latin typeface="PF Square Sans Pro" charset="0"/>
                <a:ea typeface="PF Square Sans Pro" charset="0"/>
                <a:cs typeface="PF Square Sans Pro" charset="0"/>
              </a:rPr>
              <a:t>Copernicus Climate Change Service</a:t>
            </a:r>
            <a:endParaRPr lang="en-GB" sz="28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977" y="3167743"/>
            <a:ext cx="4351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Jean-Noël </a:t>
            </a:r>
            <a:r>
              <a:rPr lang="en-US" sz="2000" dirty="0" err="1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Thépaut</a:t>
            </a:r>
            <a:endParaRPr lang="en-US" sz="2000" dirty="0" smtClean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ctr"/>
            <a:endParaRPr lang="en-US" sz="200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Status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90" b="-1767"/>
          <a:stretch/>
        </p:blipFill>
        <p:spPr>
          <a:xfrm>
            <a:off x="3604169" y="971776"/>
            <a:ext cx="6155848" cy="55060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414" y="972155"/>
            <a:ext cx="3558988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Global reanalysis:</a:t>
            </a:r>
          </a:p>
          <a:p>
            <a:pPr algn="l"/>
            <a:endParaRPr lang="en-GB" sz="2400" dirty="0">
              <a:solidFill>
                <a:srgbClr val="00009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GB" sz="180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ERA5 is now in production</a:t>
            </a:r>
            <a:endParaRPr lang="en-GB" sz="1600" b="0" dirty="0" smtClean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32km global resolution</a:t>
            </a:r>
            <a:endParaRPr lang="en-GB" sz="1800" b="0" dirty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Uncertainty estimates</a:t>
            </a:r>
            <a:endParaRPr lang="en-GB" sz="1800" b="0" dirty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Improved use of observations</a:t>
            </a:r>
            <a:endParaRPr lang="en-GB" sz="1800" b="0" dirty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Newly reprocessed satellite data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Hourly data from 1979-NRT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Access to all input </a:t>
            </a: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observations</a:t>
            </a:r>
            <a:endParaRPr lang="en-GB" sz="1800" b="0" dirty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endParaRPr lang="en-GB" sz="1800" b="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endParaRPr lang="en-GB" sz="1800" b="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GB" sz="240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Regional reanalysis:</a:t>
            </a:r>
          </a:p>
          <a:p>
            <a:pPr algn="l"/>
            <a:endParaRPr lang="en-GB" sz="2400" dirty="0" smtClean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 algn="l">
              <a:buFont typeface="Arial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European domain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Higher spatial resolution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Workshop planned for 2016 Q2</a:t>
            </a:r>
          </a:p>
          <a:p>
            <a:pPr algn="l"/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           (19-20 May 2016)</a:t>
            </a:r>
          </a:p>
          <a:p>
            <a:pPr marL="342900" indent="-342900" algn="l">
              <a:buFont typeface="Arial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Competitive </a:t>
            </a:r>
            <a:r>
              <a:rPr lang="en-GB" sz="1800" b="0" dirty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call </a:t>
            </a: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by 2016 Q4</a:t>
            </a:r>
            <a:endParaRPr lang="en-GB" sz="1800" b="0" dirty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 algn="l">
              <a:buFont typeface="Arial"/>
              <a:buChar char="•"/>
            </a:pPr>
            <a:endParaRPr lang="en-GB" sz="1800" b="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487" y="206062"/>
            <a:ext cx="2331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solidFill>
                  <a:schemeClr val="bg1"/>
                </a:solidFill>
                <a:latin typeface="PF Square Sans Pro"/>
              </a:rPr>
              <a:t>Climate Data Store</a:t>
            </a:r>
            <a:endParaRPr lang="en-GB" sz="2000" b="0" dirty="0">
              <a:solidFill>
                <a:schemeClr val="bg1"/>
              </a:solidFill>
              <a:latin typeface="PF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945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58" y="1198814"/>
            <a:ext cx="8967338" cy="70469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00468C"/>
                </a:solidFill>
                <a:latin typeface="Arial" charset="0"/>
              </a:rPr>
              <a:t>Aim: to generate multi-model seasonal forecast products based on the best information available, to an operational schedule, and make them publicly available. </a:t>
            </a:r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788838" y="6499950"/>
            <a:ext cx="425419" cy="299540"/>
          </a:xfrm>
        </p:spPr>
        <p:txBody>
          <a:bodyPr/>
          <a:lstStyle/>
          <a:p>
            <a:fld id="{4D040BB9-1E30-A94E-9D02-07598F62FC8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3374" y="360000"/>
            <a:ext cx="3376943" cy="3693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chemeClr val="bg1"/>
                </a:solidFill>
              </a:rPr>
              <a:t>C3S seasonal forecasts</a:t>
            </a:r>
            <a:endParaRPr lang="en-US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23899" y="1929434"/>
            <a:ext cx="9510542" cy="451485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0" dirty="0" smtClean="0"/>
              <a:t>Components of the seasonal service</a:t>
            </a:r>
            <a:r>
              <a:rPr lang="en-US" sz="1800" b="0" kern="0" dirty="0" smtClean="0"/>
              <a:t>:</a:t>
            </a:r>
          </a:p>
          <a:p>
            <a:r>
              <a:rPr lang="en-US" sz="1600" b="0" kern="0" dirty="0" smtClean="0"/>
              <a:t>Forecast data: a list of atmosphere (and ocean) variables, on 1x1 degree grid, at daily or sub-daily resolution, from  6-month forecasts</a:t>
            </a:r>
          </a:p>
          <a:p>
            <a:r>
              <a:rPr lang="en-US" sz="1600" b="0" kern="0" dirty="0" smtClean="0"/>
              <a:t>Graphical products (e.g. time series for indices, maps, </a:t>
            </a:r>
            <a:r>
              <a:rPr lang="en-US" sz="1600" b="0" kern="0" dirty="0" err="1" smtClean="0"/>
              <a:t>climagrams</a:t>
            </a:r>
            <a:r>
              <a:rPr lang="en-US" sz="1600" b="0" kern="0" dirty="0" smtClean="0"/>
              <a:t>) </a:t>
            </a:r>
          </a:p>
          <a:p>
            <a:endParaRPr lang="en-US" sz="1600" b="0" kern="0" dirty="0" smtClean="0"/>
          </a:p>
          <a:p>
            <a:endParaRPr lang="en-US" sz="1600" b="0" kern="0" dirty="0" smtClean="0"/>
          </a:p>
          <a:p>
            <a:endParaRPr lang="en-US" sz="1600" b="0" kern="0" dirty="0" smtClean="0"/>
          </a:p>
          <a:p>
            <a:pPr marL="0" indent="0">
              <a:buNone/>
            </a:pPr>
            <a:endParaRPr lang="en-US" sz="1600" b="0" kern="0" dirty="0" smtClean="0"/>
          </a:p>
          <a:p>
            <a:pPr marL="0" indent="0">
              <a:buNone/>
            </a:pPr>
            <a:endParaRPr lang="en-US" sz="1600" b="0" kern="0" dirty="0" smtClean="0"/>
          </a:p>
          <a:p>
            <a:pPr marL="0" indent="0">
              <a:buNone/>
            </a:pPr>
            <a:endParaRPr lang="en-US" sz="1600" b="0" kern="0" dirty="0" smtClean="0"/>
          </a:p>
          <a:p>
            <a:pPr marL="0" indent="0">
              <a:buNone/>
            </a:pPr>
            <a:endParaRPr lang="en-US" sz="1600" b="0" kern="0" dirty="0" smtClean="0"/>
          </a:p>
          <a:p>
            <a:pPr marL="0" indent="0">
              <a:buNone/>
            </a:pPr>
            <a:endParaRPr lang="en-US" sz="1600" b="0" kern="0" dirty="0"/>
          </a:p>
          <a:p>
            <a:pPr marL="0" indent="0">
              <a:buNone/>
            </a:pPr>
            <a:endParaRPr lang="en-US" sz="1600" b="0" kern="0" dirty="0" smtClean="0">
              <a:solidFill>
                <a:schemeClr val="tx1"/>
              </a:solidFill>
            </a:endParaRPr>
          </a:p>
          <a:p>
            <a:r>
              <a:rPr lang="en-US" sz="1600" b="0" kern="0" dirty="0" smtClean="0"/>
              <a:t>Processed data (e.g. indices, probabilities, inputs for SIS)</a:t>
            </a:r>
          </a:p>
          <a:p>
            <a:r>
              <a:rPr lang="en-US" sz="1600" b="0" kern="0" dirty="0" smtClean="0"/>
              <a:t>First set of products will be available starting Q3 2016</a:t>
            </a:r>
            <a:endParaRPr lang="en-US" sz="1600" b="0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385" y="3145072"/>
            <a:ext cx="3924127" cy="24387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76" y="3299507"/>
            <a:ext cx="2695575" cy="2324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22" y="3629236"/>
            <a:ext cx="3271334" cy="191282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 bwMode="auto">
          <a:xfrm>
            <a:off x="7895645" y="4063118"/>
            <a:ext cx="996135" cy="425392"/>
          </a:xfrm>
          <a:prstGeom prst="ellipse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1" i="0" u="none" strike="noStrike" cap="none" normalizeH="0" baseline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61456" y="3367626"/>
            <a:ext cx="26645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0" i="1" dirty="0" smtClean="0">
                <a:solidFill>
                  <a:schemeClr val="tx1"/>
                </a:solidFill>
              </a:rPr>
              <a:t>Northern Europe; from September 2015</a:t>
            </a:r>
            <a:endParaRPr lang="en-GB" sz="1100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9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76012" y="914037"/>
            <a:ext cx="2577036" cy="9059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accent1"/>
            </a:solidFill>
          </a:ln>
        </p:spPr>
        <p:txBody>
          <a:bodyPr wrap="square" lIns="74269" tIns="37136" rIns="74269" bIns="37136" rtlCol="0">
            <a:spAutoFit/>
          </a:bodyPr>
          <a:lstStyle/>
          <a:p>
            <a:pPr algn="ctr" defTabSz="371351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Proof of concept</a:t>
            </a:r>
            <a:r>
              <a:rPr lang="en-US" sz="1800" b="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en-US" sz="1800" b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development of </a:t>
            </a:r>
            <a:r>
              <a:rPr lang="en-US" sz="1800" b="0" dirty="0" err="1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sectoral</a:t>
            </a:r>
            <a:r>
              <a:rPr lang="en-US" sz="1800" b="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applications</a:t>
            </a:r>
            <a:endParaRPr lang="en-US" sz="1800" b="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43" name="Picture 42" descr="wate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73" y="4264391"/>
            <a:ext cx="1457935" cy="1306298"/>
          </a:xfrm>
          <a:prstGeom prst="rect">
            <a:avLst/>
          </a:prstGeom>
        </p:spPr>
      </p:pic>
      <p:pic>
        <p:nvPicPr>
          <p:cNvPr id="42" name="Picture 41" descr="transp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871" y="5051963"/>
            <a:ext cx="1457935" cy="1306298"/>
          </a:xfrm>
          <a:prstGeom prst="rect">
            <a:avLst/>
          </a:prstGeom>
        </p:spPr>
      </p:pic>
      <p:pic>
        <p:nvPicPr>
          <p:cNvPr id="41" name="Picture 40" descr="tourisi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95" y="5199872"/>
            <a:ext cx="1457935" cy="1306298"/>
          </a:xfrm>
          <a:prstGeom prst="rect">
            <a:avLst/>
          </a:prstGeom>
        </p:spPr>
      </p:pic>
      <p:pic>
        <p:nvPicPr>
          <p:cNvPr id="40" name="Picture 39" descr="insuranc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93" y="5278879"/>
            <a:ext cx="1457935" cy="1306298"/>
          </a:xfrm>
          <a:prstGeom prst="rect">
            <a:avLst/>
          </a:prstGeom>
        </p:spPr>
      </p:pic>
      <p:pic>
        <p:nvPicPr>
          <p:cNvPr id="38" name="Picture 37" descr="health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548" y="1180846"/>
            <a:ext cx="1457935" cy="1306298"/>
          </a:xfrm>
          <a:prstGeom prst="rect">
            <a:avLst/>
          </a:prstGeom>
        </p:spPr>
      </p:pic>
      <p:pic>
        <p:nvPicPr>
          <p:cNvPr id="37" name="Picture 36" descr="energy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633" y="2906687"/>
            <a:ext cx="1457935" cy="1306298"/>
          </a:xfrm>
          <a:prstGeom prst="rect">
            <a:avLst/>
          </a:prstGeom>
        </p:spPr>
      </p:pic>
      <p:pic>
        <p:nvPicPr>
          <p:cNvPr id="36" name="Picture 35" descr="disasterrisk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403" y="4140395"/>
            <a:ext cx="1457935" cy="1306298"/>
          </a:xfrm>
          <a:prstGeom prst="rect">
            <a:avLst/>
          </a:prstGeom>
        </p:spPr>
      </p:pic>
      <p:pic>
        <p:nvPicPr>
          <p:cNvPr id="35" name="Picture 34" descr="costa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05" y="1321973"/>
            <a:ext cx="1371372" cy="1228738"/>
          </a:xfrm>
          <a:prstGeom prst="rect">
            <a:avLst/>
          </a:prstGeom>
        </p:spPr>
      </p:pic>
      <p:pic>
        <p:nvPicPr>
          <p:cNvPr id="34" name="Picture 33" descr="Agriculture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2" y="2641399"/>
            <a:ext cx="1457935" cy="1306298"/>
          </a:xfrm>
          <a:prstGeom prst="rect">
            <a:avLst/>
          </a:prstGeom>
        </p:spPr>
      </p:pic>
      <p:pic>
        <p:nvPicPr>
          <p:cNvPr id="2" name="Picture 1" descr="infrastructure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81" y="1023818"/>
            <a:ext cx="1455688" cy="130525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05190" y="914838"/>
            <a:ext cx="8511677" cy="5670339"/>
            <a:chOff x="1054818" y="544724"/>
            <a:chExt cx="8511677" cy="5670339"/>
          </a:xfrm>
        </p:grpSpPr>
        <p:sp>
          <p:nvSpPr>
            <p:cNvPr id="4" name="Oval 3"/>
            <p:cNvSpPr/>
            <p:nvPr/>
          </p:nvSpPr>
          <p:spPr>
            <a:xfrm>
              <a:off x="3771927" y="2575371"/>
              <a:ext cx="2692894" cy="124763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517" b="0" dirty="0">
                  <a:solidFill>
                    <a:prstClr val="white"/>
                  </a:solidFill>
                </a:rPr>
                <a:t>Copernicus Climate Change Service</a:t>
              </a:r>
            </a:p>
          </p:txBody>
        </p:sp>
        <p:sp>
          <p:nvSpPr>
            <p:cNvPr id="5" name="Up Arrow 4"/>
            <p:cNvSpPr/>
            <p:nvPr/>
          </p:nvSpPr>
          <p:spPr>
            <a:xfrm>
              <a:off x="4963558" y="1825635"/>
              <a:ext cx="272104" cy="6601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16" name="Up Arrow 15"/>
            <p:cNvSpPr/>
            <p:nvPr/>
          </p:nvSpPr>
          <p:spPr>
            <a:xfrm rot="18898186">
              <a:off x="3764460" y="2040942"/>
              <a:ext cx="272034" cy="66030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17" name="Up Arrow 16"/>
            <p:cNvSpPr/>
            <p:nvPr/>
          </p:nvSpPr>
          <p:spPr>
            <a:xfrm rot="12561774">
              <a:off x="3951308" y="3903565"/>
              <a:ext cx="272104" cy="6601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18" name="Up Arrow 17"/>
            <p:cNvSpPr/>
            <p:nvPr/>
          </p:nvSpPr>
          <p:spPr>
            <a:xfrm rot="10800000">
              <a:off x="5157235" y="4080719"/>
              <a:ext cx="272104" cy="6601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19" name="Up Arrow 18"/>
            <p:cNvSpPr/>
            <p:nvPr/>
          </p:nvSpPr>
          <p:spPr>
            <a:xfrm rot="8816331">
              <a:off x="6176180" y="4036331"/>
              <a:ext cx="272104" cy="660138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20" name="Up Arrow 19"/>
            <p:cNvSpPr/>
            <p:nvPr/>
          </p:nvSpPr>
          <p:spPr>
            <a:xfrm rot="6829159">
              <a:off x="6533194" y="3492834"/>
              <a:ext cx="272034" cy="66030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21" name="Up Arrow 20"/>
            <p:cNvSpPr/>
            <p:nvPr/>
          </p:nvSpPr>
          <p:spPr>
            <a:xfrm rot="5400000">
              <a:off x="6863349" y="2730297"/>
              <a:ext cx="272034" cy="66030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22" name="Up Arrow 21"/>
            <p:cNvSpPr/>
            <p:nvPr/>
          </p:nvSpPr>
          <p:spPr>
            <a:xfrm rot="3173622">
              <a:off x="6328804" y="2063407"/>
              <a:ext cx="272034" cy="66030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23" name="Up Arrow 22"/>
            <p:cNvSpPr/>
            <p:nvPr/>
          </p:nvSpPr>
          <p:spPr>
            <a:xfrm rot="16200000">
              <a:off x="3104574" y="2741667"/>
              <a:ext cx="272034" cy="66030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 rot="13690159">
              <a:off x="3299170" y="3492834"/>
              <a:ext cx="272034" cy="66030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b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054818" y="2283216"/>
              <a:ext cx="1523351" cy="1412275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dirty="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400151" y="3764139"/>
              <a:ext cx="1647989" cy="1535468"/>
            </a:xfrm>
            <a:prstGeom prst="ellipse">
              <a:avLst/>
            </a:prstGeom>
            <a:noFill/>
            <a:ln w="57150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dirty="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323399" y="4695900"/>
              <a:ext cx="2091777" cy="1519163"/>
            </a:xfrm>
            <a:prstGeom prst="ellipse">
              <a:avLst/>
            </a:prstGeom>
            <a:noFill/>
            <a:ln w="57150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7474718" y="2164635"/>
              <a:ext cx="2091777" cy="1519163"/>
            </a:xfrm>
            <a:prstGeom prst="ellipse">
              <a:avLst/>
            </a:prstGeom>
            <a:noFill/>
            <a:ln w="57150" cmpd="sng"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606320" y="544724"/>
              <a:ext cx="2199163" cy="1566586"/>
            </a:xfrm>
            <a:prstGeom prst="ellipse">
              <a:avLst/>
            </a:prstGeom>
            <a:noFill/>
            <a:ln w="57150" cmpd="sng">
              <a:solidFill>
                <a:schemeClr val="accent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087360" y="554004"/>
              <a:ext cx="2091777" cy="1259036"/>
            </a:xfrm>
            <a:prstGeom prst="ellipse">
              <a:avLst/>
            </a:prstGeom>
            <a:noFill/>
            <a:ln w="57150" cmpd="sng"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4269" tIns="37136" rIns="74269" bIns="37136" rtlCol="0" anchor="ctr"/>
            <a:lstStyle/>
            <a:p>
              <a:pPr algn="ctr" defTabSz="371351" fontAlgn="auto">
                <a:spcBef>
                  <a:spcPts val="0"/>
                </a:spcBef>
                <a:spcAft>
                  <a:spcPts val="0"/>
                </a:spcAft>
              </a:pPr>
              <a:endParaRPr lang="en-US" sz="1517" dirty="0">
                <a:solidFill>
                  <a:prstClr val="white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</a:t>
            </a:r>
            <a:r>
              <a:rPr lang="en-GB" sz="180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Climate  </a:t>
            </a:r>
            <a:r>
              <a:rPr lang="en-GB" sz="180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900" y="215900"/>
            <a:ext cx="350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Sectoral</a:t>
            </a:r>
            <a:r>
              <a:rPr lang="en-US" b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Information System</a:t>
            </a:r>
            <a:endParaRPr lang="en-US" b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</a:t>
            </a:r>
            <a:r>
              <a:rPr lang="en-GB" sz="180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Climate  </a:t>
            </a:r>
            <a:r>
              <a:rPr lang="en-GB" sz="180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8900" y="1365160"/>
            <a:ext cx="944698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>
                <a:latin typeface="PF Square Sans Pro"/>
              </a:rPr>
              <a:t>Seven proof of concept SIS contracts have been awarded:</a:t>
            </a:r>
          </a:p>
          <a:p>
            <a:pPr algn="l"/>
            <a:endParaRPr lang="en-GB" dirty="0">
              <a:latin typeface="PF Square Sans Pro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PF Square Sans Pro"/>
              </a:rPr>
              <a:t>SIS water management: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PF Square Sans Pro"/>
              </a:rPr>
              <a:t>SWICCA (Service for Water Indicators in Climate Change adaptation) – </a:t>
            </a:r>
            <a:r>
              <a:rPr lang="en-GB" sz="1600" dirty="0" smtClean="0">
                <a:latin typeface="PF Square Sans Pro"/>
              </a:rPr>
              <a:t>lead SMHI (Sweden)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err="1" smtClean="0">
                <a:latin typeface="PF Square Sans Pro"/>
              </a:rPr>
              <a:t>EDgE</a:t>
            </a:r>
            <a:r>
              <a:rPr lang="en-GB" sz="1600" b="0" dirty="0" smtClean="0">
                <a:latin typeface="PF Square Sans Pro"/>
              </a:rPr>
              <a:t> (End-to-End demonstrator for improved decision making in the water sector in Europe) – </a:t>
            </a:r>
            <a:r>
              <a:rPr lang="en-GB" sz="1600" dirty="0" smtClean="0">
                <a:latin typeface="PF Square Sans Pro"/>
              </a:rPr>
              <a:t>Lead CEH (UK)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GB" sz="1400" b="0" dirty="0" smtClean="0">
              <a:latin typeface="PF Square Sans Pro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PF Square Sans Pro"/>
              </a:rPr>
              <a:t>SIS energy: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PF Square Sans Pro"/>
              </a:rPr>
              <a:t>CLIM4ENERGY (Climate for Energy) – </a:t>
            </a:r>
            <a:r>
              <a:rPr lang="en-GB" sz="1600" dirty="0" smtClean="0">
                <a:latin typeface="PF Square Sans Pro"/>
              </a:rPr>
              <a:t>Lead CEA (France)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PF Square Sans Pro"/>
              </a:rPr>
              <a:t>ECEM (European Climatic Energy Mixes) – </a:t>
            </a:r>
            <a:r>
              <a:rPr lang="en-GB" sz="1600" dirty="0" smtClean="0">
                <a:latin typeface="PF Square Sans Pro"/>
              </a:rPr>
              <a:t>Lead UEA (UK)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GB" sz="1600" b="0" dirty="0" smtClean="0">
              <a:latin typeface="PF Square Sans Pro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GB" b="0" dirty="0" smtClean="0">
                <a:latin typeface="PF Square Sans Pro"/>
              </a:rPr>
              <a:t>SIS others: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err="1" smtClean="0">
                <a:latin typeface="PF Square Sans Pro"/>
              </a:rPr>
              <a:t>AgriCLASS</a:t>
            </a:r>
            <a:r>
              <a:rPr lang="en-GB" sz="1600" b="0" dirty="0" smtClean="0">
                <a:latin typeface="PF Square Sans Pro"/>
              </a:rPr>
              <a:t> (Agriculture Climate Advisory Services) – </a:t>
            </a:r>
            <a:r>
              <a:rPr lang="en-GB" sz="1600" dirty="0" smtClean="0">
                <a:latin typeface="PF Square Sans Pro"/>
              </a:rPr>
              <a:t>Lead </a:t>
            </a:r>
            <a:r>
              <a:rPr lang="en-GB" sz="1600" dirty="0" err="1" smtClean="0">
                <a:latin typeface="PF Square Sans Pro"/>
              </a:rPr>
              <a:t>Telespazio</a:t>
            </a:r>
            <a:r>
              <a:rPr lang="en-GB" sz="1600" dirty="0" smtClean="0">
                <a:latin typeface="PF Square Sans Pro"/>
              </a:rPr>
              <a:t> – Vega (UK)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PF Square Sans Pro"/>
              </a:rPr>
              <a:t>WISC (Windstorm Information Service) – </a:t>
            </a:r>
            <a:r>
              <a:rPr lang="en-GB" sz="1600" dirty="0" smtClean="0">
                <a:latin typeface="PF Square Sans Pro"/>
              </a:rPr>
              <a:t>Lead CGI (UK)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GB" sz="1600" b="0" dirty="0" smtClean="0">
                <a:latin typeface="PF Square Sans Pro"/>
              </a:rPr>
              <a:t>URBAN-SIS (touching health, infrastructure, water) – </a:t>
            </a:r>
            <a:r>
              <a:rPr lang="en-GB" sz="1600" dirty="0" smtClean="0">
                <a:latin typeface="PF Square Sans Pro"/>
              </a:rPr>
              <a:t>Lead SMHI (Sweden)</a:t>
            </a:r>
            <a:endParaRPr lang="en-GB" sz="1600" dirty="0">
              <a:latin typeface="PF Square Sans Pro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GB" b="0" dirty="0" smtClean="0">
              <a:latin typeface="PF Square Sans Pro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GB" b="0" dirty="0" smtClean="0">
              <a:latin typeface="PF Square Sans Pro"/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GB" b="0" dirty="0">
              <a:latin typeface="PF Squar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" y="215900"/>
            <a:ext cx="350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Sectoral</a:t>
            </a:r>
            <a:r>
              <a:rPr lang="en-US" b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Information System</a:t>
            </a:r>
            <a:endParaRPr lang="en-US" b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9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0269"/>
            <a:ext cx="3796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Distribution of SIS </a:t>
            </a:r>
            <a:r>
              <a:rPr lang="en-US" sz="2000" dirty="0" err="1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PoC</a:t>
            </a:r>
            <a:r>
              <a:rPr lang="en-US" sz="20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suppliers</a:t>
            </a:r>
            <a:endParaRPr lang="en-US" sz="200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6" name="Picture 5" descr="SIS_suppliers_2016-01_europe_v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6" y="1116694"/>
            <a:ext cx="9022552" cy="52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73629" y="1334587"/>
            <a:ext cx="7217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PF Square Sans Pro" charset="0"/>
                <a:ea typeface="PF Square Sans Pro" charset="0"/>
                <a:cs typeface="PF Square Sans Pro" charset="0"/>
              </a:rPr>
              <a:t>Commonalities between the projects</a:t>
            </a:r>
            <a:endParaRPr lang="en-US" sz="24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343" y="1908535"/>
            <a:ext cx="8763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Use input data from the Climate Data Store</a:t>
            </a:r>
          </a:p>
          <a:p>
            <a:pPr algn="l"/>
            <a:endParaRPr lang="en-US" dirty="0" smtClean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	- 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observations, ECVs, </a:t>
            </a:r>
            <a:r>
              <a:rPr lang="en-US" sz="1800" dirty="0" err="1" smtClean="0">
                <a:latin typeface="PF Square Sans Pro" charset="0"/>
                <a:ea typeface="PF Square Sans Pro" charset="0"/>
                <a:cs typeface="PF Square Sans Pro" charset="0"/>
              </a:rPr>
              <a:t>reanalyses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, seasonal forecasts, climate projections</a:t>
            </a:r>
          </a:p>
          <a:p>
            <a:pPr algn="l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	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- additional datasets (from other services, socio-economic data, etc.)</a:t>
            </a:r>
          </a:p>
          <a:p>
            <a:pPr algn="l"/>
            <a:endParaRPr lang="en-US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Stakeholders engagement:</a:t>
            </a:r>
          </a:p>
          <a:p>
            <a:pPr algn="l"/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	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- 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user workshops </a:t>
            </a:r>
            <a:r>
              <a:rPr lang="en-US" sz="1800" dirty="0" err="1" smtClean="0">
                <a:latin typeface="PF Square Sans Pro" charset="0"/>
                <a:ea typeface="PF Square Sans Pro" charset="0"/>
                <a:cs typeface="PF Square Sans Pro" charset="0"/>
              </a:rPr>
              <a:t>organised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 at very early stage (&lt;T+6)</a:t>
            </a:r>
          </a:p>
          <a:p>
            <a:pPr algn="l"/>
            <a:endParaRPr lang="en-US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Demonstrators:</a:t>
            </a:r>
          </a:p>
          <a:p>
            <a:pPr algn="l"/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	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- 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Most use cases demonstrated between (T+12 and T+18)</a:t>
            </a:r>
          </a:p>
          <a:p>
            <a:pPr algn="l"/>
            <a:endParaRPr lang="en-US" sz="18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Wide </a:t>
            </a:r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u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sers </a:t>
            </a:r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trials and feedback</a:t>
            </a:r>
          </a:p>
          <a:p>
            <a:pPr algn="l"/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	</a:t>
            </a:r>
            <a:endParaRPr lang="en-US" dirty="0" smtClean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endParaRPr lang="en-US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endParaRPr lang="en-US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" y="215900"/>
            <a:ext cx="35077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Sectoral</a:t>
            </a:r>
            <a:r>
              <a:rPr lang="en-US" b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Information System</a:t>
            </a:r>
            <a:endParaRPr lang="en-US" b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0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0" y="285356"/>
            <a:ext cx="3835483" cy="4147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kern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Evaluation </a:t>
            </a:r>
            <a:r>
              <a:rPr lang="en-US" sz="2000" kern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and Quality Control</a:t>
            </a:r>
            <a:endParaRPr lang="en-US" sz="2000" kern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283029" y="2139049"/>
            <a:ext cx="9241971" cy="277495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b="0" kern="0" dirty="0" smtClean="0">
                <a:solidFill>
                  <a:srgbClr val="002060"/>
                </a:solidFill>
                <a:latin typeface="Verdana" charset="0"/>
                <a:ea typeface="ヒラギノ角ゴ ProN W3" charset="0"/>
                <a:cs typeface="Verdana" charset="0"/>
              </a:rPr>
              <a:t>Ensures C3S delivers state-of-the-art climate information to end-users</a:t>
            </a: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b="0" kern="0" dirty="0" smtClean="0">
              <a:solidFill>
                <a:srgbClr val="002060"/>
              </a:solidFill>
              <a:latin typeface="Verdana" charset="0"/>
              <a:ea typeface="ヒラギノ角ゴ ProN W3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b="0" kern="0" dirty="0" smtClean="0">
                <a:solidFill>
                  <a:srgbClr val="002060"/>
                </a:solidFill>
                <a:latin typeface="Verdana" charset="0"/>
                <a:ea typeface="ヒラギノ角ゴ ProN W3" charset="0"/>
                <a:cs typeface="Verdana" charset="0"/>
              </a:rPr>
              <a:t>Identifies gaps in the Service</a:t>
            </a: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b="0" kern="0" dirty="0" smtClean="0">
              <a:solidFill>
                <a:srgbClr val="002060"/>
              </a:solidFill>
              <a:latin typeface="Verdana" charset="0"/>
              <a:ea typeface="ヒラギノ角ゴ ProN W3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b="0" kern="0" dirty="0" smtClean="0">
                <a:solidFill>
                  <a:srgbClr val="002060"/>
                </a:solidFill>
                <a:latin typeface="Verdana" charset="0"/>
                <a:ea typeface="ヒラギノ角ゴ ProN W3" charset="0"/>
                <a:cs typeface="Verdana" charset="0"/>
              </a:rPr>
              <a:t>Bridges Copernicus with Research Agenda in Europe (e.g. H2020, national research projects)</a:t>
            </a: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b="0" kern="0" dirty="0" smtClean="0">
              <a:solidFill>
                <a:srgbClr val="002060"/>
              </a:solidFill>
              <a:latin typeface="Verdana" charset="0"/>
              <a:ea typeface="ヒラギノ角ゴ ProN W3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b="0" kern="0" dirty="0" smtClean="0">
                <a:solidFill>
                  <a:srgbClr val="002060"/>
                </a:solidFill>
                <a:latin typeface="Verdana" charset="0"/>
                <a:ea typeface="ヒラギノ角ゴ ProN W3" charset="0"/>
                <a:cs typeface="Verdana" charset="0"/>
              </a:rPr>
              <a:t>Monitors continually, quality of C3S products and services</a:t>
            </a: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b="0" kern="0" dirty="0" smtClean="0">
              <a:solidFill>
                <a:srgbClr val="002060"/>
              </a:solidFill>
              <a:latin typeface="Verdana" charset="0"/>
              <a:ea typeface="ヒラギノ角ゴ ProN W3" charset="0"/>
              <a:cs typeface="Verdana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b="0" kern="0" dirty="0" smtClean="0">
                <a:solidFill>
                  <a:srgbClr val="002060"/>
                </a:solidFill>
                <a:latin typeface="Verdana" charset="0"/>
                <a:ea typeface="ヒラギノ角ゴ ProN W3" charset="0"/>
                <a:cs typeface="Verdana" charset="0"/>
              </a:rPr>
              <a:t>“Quality Assurance” body</a:t>
            </a:r>
            <a:endParaRPr lang="en-US" b="0" kern="0" dirty="0">
              <a:solidFill>
                <a:srgbClr val="002060"/>
              </a:solidFill>
              <a:latin typeface="Verdana" charset="0"/>
              <a:ea typeface="ヒラギノ角ゴ ProN W3" charset="0"/>
              <a:cs typeface="Verdan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285" y="5355771"/>
            <a:ext cx="43107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latin typeface="PF Square Sans Pro" charset="0"/>
                <a:ea typeface="PF Square Sans Pro" charset="0"/>
                <a:cs typeface="PF Square Sans Pro" charset="0"/>
              </a:rPr>
              <a:t>Will be the instrument to develop the URDB/SES/etc. documents</a:t>
            </a:r>
            <a:endParaRPr lang="en-US" b="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4032" y="5355771"/>
            <a:ext cx="3760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PF Square Sans Pro" charset="0"/>
                <a:ea typeface="PF Square Sans Pro" charset="0"/>
                <a:cs typeface="PF Square Sans Pro" charset="0"/>
              </a:rPr>
              <a:t>Strong link with F4P function</a:t>
            </a:r>
            <a:endParaRPr lang="en-US" sz="2000" b="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959808" y="1078139"/>
            <a:ext cx="8730655" cy="4286341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sz="2000" b="0" kern="0" dirty="0" smtClean="0">
              <a:solidFill>
                <a:srgbClr val="00206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/>
            <a:r>
              <a:rPr lang="en-GB" sz="2200" dirty="0">
                <a:latin typeface="PF Square Sans Pro" charset="0"/>
                <a:ea typeface="PF Square Sans Pro" charset="0"/>
                <a:cs typeface="PF Square Sans Pro" charset="0"/>
              </a:rPr>
              <a:t>EQC function for the Climate Data Store</a:t>
            </a:r>
            <a:endParaRPr lang="en-US" sz="22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2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ECV products from model-based </a:t>
            </a:r>
            <a:r>
              <a:rPr lang="en-US" sz="1800" dirty="0" err="1">
                <a:latin typeface="PF Square Sans Pro" charset="0"/>
                <a:ea typeface="PF Square Sans Pro" charset="0"/>
                <a:cs typeface="PF Square Sans Pro" charset="0"/>
              </a:rPr>
              <a:t>reanalyses</a:t>
            </a:r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</a:p>
          <a:p>
            <a:pPr lvl="2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ECV products from observations </a:t>
            </a:r>
          </a:p>
          <a:p>
            <a:pPr lvl="2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Multi-model seasonal forecast products </a:t>
            </a:r>
          </a:p>
          <a:p>
            <a:pPr lvl="2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Multi-model climate 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projections</a:t>
            </a:r>
          </a:p>
          <a:p>
            <a:pPr lvl="2"/>
            <a:endParaRPr lang="en-US" sz="18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/>
            <a:r>
              <a:rPr lang="en-GB" sz="2400" dirty="0">
                <a:latin typeface="PF Square Sans Pro" charset="0"/>
                <a:ea typeface="PF Square Sans Pro" charset="0"/>
                <a:cs typeface="PF Square Sans Pro" charset="0"/>
              </a:rPr>
              <a:t>EQC for the </a:t>
            </a:r>
            <a:r>
              <a:rPr lang="en-GB" sz="2400" dirty="0" err="1">
                <a:latin typeface="PF Square Sans Pro" charset="0"/>
                <a:ea typeface="PF Square Sans Pro" charset="0"/>
                <a:cs typeface="PF Square Sans Pro" charset="0"/>
              </a:rPr>
              <a:t>Sectoral</a:t>
            </a:r>
            <a:r>
              <a:rPr lang="en-GB" sz="2400" dirty="0">
                <a:latin typeface="PF Square Sans Pro" charset="0"/>
                <a:ea typeface="PF Square Sans Pro" charset="0"/>
                <a:cs typeface="PF Square Sans Pro" charset="0"/>
              </a:rPr>
              <a:t> Information System</a:t>
            </a:r>
            <a:endParaRPr lang="en-US" sz="24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2"/>
            <a:r>
              <a:rPr lang="en-GB" sz="1800" dirty="0">
                <a:latin typeface="PF Square Sans Pro" charset="0"/>
                <a:ea typeface="PF Square Sans Pro" charset="0"/>
                <a:cs typeface="PF Square Sans Pro" charset="0"/>
              </a:rPr>
              <a:t>EQC framework development</a:t>
            </a:r>
            <a:endParaRPr lang="en-US" sz="18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2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User requirements, gap analysis and market survey </a:t>
            </a:r>
          </a:p>
          <a:p>
            <a:pPr lvl="2"/>
            <a:r>
              <a:rPr lang="en-US" sz="1800" dirty="0">
                <a:latin typeface="PF Square Sans Pro" charset="0"/>
                <a:ea typeface="PF Square Sans Pro" charset="0"/>
                <a:cs typeface="PF Square Sans Pro" charset="0"/>
              </a:rPr>
              <a:t>Applications development to support EQC of the </a:t>
            </a:r>
            <a:r>
              <a:rPr lang="en-US" sz="1800" dirty="0" smtClean="0">
                <a:latin typeface="PF Square Sans Pro" charset="0"/>
                <a:ea typeface="PF Square Sans Pro" charset="0"/>
                <a:cs typeface="PF Square Sans Pro" charset="0"/>
              </a:rPr>
              <a:t>SIS</a:t>
            </a:r>
          </a:p>
          <a:p>
            <a:pPr lvl="2"/>
            <a:endParaRPr lang="en-US" sz="18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806450" lvl="2" indent="0">
              <a:buNone/>
            </a:pPr>
            <a:r>
              <a:rPr lang="en-US" sz="2000" dirty="0" smtClean="0">
                <a:latin typeface="PF Square Sans Pro" charset="0"/>
                <a:ea typeface="PF Square Sans Pro" charset="0"/>
                <a:cs typeface="PF Square Sans Pro" charset="0"/>
              </a:rPr>
              <a:t>Status: Evaluations being </a:t>
            </a:r>
            <a:r>
              <a:rPr lang="en-US" sz="2000" dirty="0" err="1" smtClean="0">
                <a:latin typeface="PF Square Sans Pro" charset="0"/>
                <a:ea typeface="PF Square Sans Pro" charset="0"/>
                <a:cs typeface="PF Square Sans Pro" charset="0"/>
              </a:rPr>
              <a:t>finalised</a:t>
            </a:r>
            <a:r>
              <a:rPr lang="en-US" sz="2000" dirty="0" smtClean="0">
                <a:latin typeface="PF Square Sans Pro" charset="0"/>
                <a:ea typeface="PF Square Sans Pro" charset="0"/>
                <a:cs typeface="PF Square Sans Pro" charset="0"/>
              </a:rPr>
              <a:t> – first negotiations started </a:t>
            </a:r>
            <a:endParaRPr lang="en-US" sz="2000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sz="2000" b="0" kern="0" dirty="0" smtClean="0">
              <a:solidFill>
                <a:srgbClr val="00206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sz="2000" b="0" kern="0" dirty="0" smtClean="0">
              <a:solidFill>
                <a:srgbClr val="00206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sz="2000" b="0" kern="0" dirty="0" smtClean="0">
              <a:solidFill>
                <a:srgbClr val="00206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lvl="1"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endParaRPr lang="en-US" sz="2000" b="0" kern="0" dirty="0" smtClean="0">
              <a:solidFill>
                <a:srgbClr val="00206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0" y="285356"/>
            <a:ext cx="3835483" cy="4147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000" kern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Evaluation </a:t>
            </a:r>
            <a:r>
              <a:rPr lang="en-US" sz="2000" kern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and Quality Control</a:t>
            </a:r>
            <a:endParaRPr lang="en-US" sz="2000" kern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86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717550" y="1111250"/>
            <a:ext cx="8664575" cy="825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371566" rtl="0" eaLnBrk="1" fontAlgn="auto" latinLnBrk="0" hangingPunct="1">
              <a:lnSpc>
                <a:spcPts val="22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0B61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Copernicus Communication </a:t>
            </a:r>
            <a:endParaRPr lang="en-US" sz="2800" kern="0" dirty="0">
              <a:solidFill>
                <a:srgbClr val="0B61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800552" y="2742201"/>
            <a:ext cx="6102596" cy="2667817"/>
            <a:chOff x="1908128" y="2003065"/>
            <a:chExt cx="6102596" cy="2667817"/>
          </a:xfrm>
        </p:grpSpPr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1908128" y="4076110"/>
              <a:ext cx="6102594" cy="594772"/>
            </a:xfrm>
            <a:prstGeom prst="flowChartAlternateProcess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707"/>
                <a:t>Research &amp; Evaluation</a:t>
              </a:r>
              <a:endParaRPr lang="en-US" sz="1707"/>
            </a:p>
          </p:txBody>
        </p:sp>
        <p:sp>
          <p:nvSpPr>
            <p:cNvPr id="11" name="AutoShape 5"/>
            <p:cNvSpPr>
              <a:spLocks noChangeArrowheads="1"/>
            </p:cNvSpPr>
            <p:nvPr/>
          </p:nvSpPr>
          <p:spPr bwMode="auto">
            <a:xfrm>
              <a:off x="1908129" y="2003065"/>
              <a:ext cx="6102594" cy="976666"/>
            </a:xfrm>
            <a:prstGeom prst="flowChartAlternateProcess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950" dirty="0">
                  <a:solidFill>
                    <a:schemeClr val="bg1"/>
                  </a:solidFill>
                </a:rPr>
                <a:t>Copernicus Communication </a:t>
              </a:r>
              <a:r>
                <a:rPr lang="en-GB" sz="1950" dirty="0" smtClean="0">
                  <a:solidFill>
                    <a:schemeClr val="bg1"/>
                  </a:solidFill>
                </a:rPr>
                <a:t>Strategy</a:t>
              </a:r>
              <a:endParaRPr lang="en-US" sz="1950" dirty="0">
                <a:solidFill>
                  <a:schemeClr val="bg1"/>
                </a:solidFill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1908129" y="3044389"/>
              <a:ext cx="1482335" cy="976666"/>
            </a:xfrm>
            <a:prstGeom prst="flowChartAlternateProcess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707" dirty="0"/>
                <a:t>Training</a:t>
              </a:r>
              <a:br>
                <a:rPr lang="en-GB" sz="1707" dirty="0"/>
              </a:br>
              <a:endParaRPr lang="en-US" sz="1707" dirty="0"/>
            </a:p>
          </p:txBody>
        </p:sp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3444362" y="3044389"/>
              <a:ext cx="1482335" cy="976666"/>
            </a:xfrm>
            <a:prstGeom prst="flowChartAlternateProcess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707" dirty="0" smtClean="0"/>
                <a:t>Press</a:t>
              </a:r>
              <a:r>
                <a:rPr lang="en-GB" sz="1707" dirty="0"/>
                <a:t/>
              </a:r>
              <a:br>
                <a:rPr lang="en-GB" sz="1707" dirty="0"/>
              </a:br>
              <a:endParaRPr lang="en-US" sz="1707" dirty="0"/>
            </a:p>
          </p:txBody>
        </p:sp>
        <p:sp>
          <p:nvSpPr>
            <p:cNvPr id="14" name="AutoShape 8"/>
            <p:cNvSpPr>
              <a:spLocks noChangeArrowheads="1"/>
            </p:cNvSpPr>
            <p:nvPr/>
          </p:nvSpPr>
          <p:spPr bwMode="auto">
            <a:xfrm>
              <a:off x="4980595" y="3045677"/>
              <a:ext cx="1502300" cy="976666"/>
            </a:xfrm>
            <a:prstGeom prst="flowChartAlternateProcess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707" dirty="0" smtClean="0"/>
                <a:t>PR/outreach</a:t>
              </a:r>
              <a:r>
                <a:rPr lang="en-GB" sz="1707" dirty="0"/>
                <a:t/>
              </a:r>
              <a:br>
                <a:rPr lang="en-GB" sz="1707" dirty="0"/>
              </a:br>
              <a:endParaRPr lang="en-US" sz="1707" dirty="0"/>
            </a:p>
          </p:txBody>
        </p:sp>
        <p:sp>
          <p:nvSpPr>
            <p:cNvPr id="15" name="AutoShape 9"/>
            <p:cNvSpPr>
              <a:spLocks noChangeArrowheads="1"/>
            </p:cNvSpPr>
            <p:nvPr/>
          </p:nvSpPr>
          <p:spPr bwMode="auto">
            <a:xfrm>
              <a:off x="6536793" y="3045677"/>
              <a:ext cx="1473931" cy="976666"/>
            </a:xfrm>
            <a:prstGeom prst="flowChartAlternateProcess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GB" sz="1707" dirty="0"/>
                <a:t>Events</a:t>
              </a:r>
              <a:br>
                <a:rPr lang="en-GB" sz="1707" dirty="0"/>
              </a:br>
              <a:endParaRPr lang="en-US" sz="1707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14185" y="1936750"/>
            <a:ext cx="51483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kern="0" dirty="0" smtClean="0">
                <a:solidFill>
                  <a:srgbClr val="0070C0"/>
                </a:solidFill>
                <a:latin typeface="Verdana" charset="0"/>
                <a:ea typeface="ヒラギノ角ゴ ProN W3" charset="0"/>
                <a:cs typeface="Verdana" charset="0"/>
              </a:rPr>
              <a:t>Common to C3S and CAMS</a:t>
            </a:r>
            <a:endParaRPr lang="en-US" kern="0" dirty="0">
              <a:solidFill>
                <a:srgbClr val="0070C0"/>
              </a:solidFill>
              <a:latin typeface="Verdana" charset="0"/>
              <a:ea typeface="ヒラギノ角ゴ ProN W3" charset="0"/>
              <a:cs typeface="Verdana" charset="0"/>
            </a:endParaRPr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0" y="285356"/>
            <a:ext cx="3835483" cy="4147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Outreach</a:t>
            </a:r>
            <a:endParaRPr lang="en-US" sz="2400" kern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B80EA-DB86-D849-B86F-15DAF31F04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9431" y="995972"/>
            <a:ext cx="4354347" cy="3550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marR="0" indent="0" algn="l" defTabSz="371566" rtl="0" eaLnBrk="1" fontAlgn="auto" latinLnBrk="0" hangingPunct="1">
              <a:lnSpc>
                <a:spcPts val="227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900" b="1">
                <a:solidFill>
                  <a:schemeClr val="bg1">
                    <a:lumMod val="50000"/>
                  </a:schemeClr>
                </a:solidFill>
                <a:latin typeface="Verdana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GB" sz="2800" kern="0" smtClean="0">
                <a:solidFill>
                  <a:srgbClr val="0B619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Target audience</a:t>
            </a:r>
            <a:endParaRPr lang="en-GB" sz="2800" kern="0" dirty="0">
              <a:solidFill>
                <a:srgbClr val="0B619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Content Placeholder 9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95274" y="1765210"/>
          <a:ext cx="6115452" cy="1986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9"/>
          <p:cNvGraphicFramePr>
            <a:graphicFrameLocks/>
          </p:cNvGraphicFramePr>
          <p:nvPr>
            <p:extLst/>
          </p:nvPr>
        </p:nvGraphicFramePr>
        <p:xfrm>
          <a:off x="1455251" y="4289482"/>
          <a:ext cx="5570730" cy="115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87998" y="1410176"/>
            <a:ext cx="998991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7" dirty="0"/>
              <a:t>Primary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7998" y="3929196"/>
            <a:ext cx="1301959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7" dirty="0"/>
              <a:t>Secondary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0" y="285356"/>
            <a:ext cx="3835483" cy="4147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Outreach</a:t>
            </a:r>
            <a:endParaRPr lang="en-US" sz="2400" kern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9550" y="853673"/>
            <a:ext cx="8802576" cy="825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GB" sz="2400" kern="0" dirty="0" smtClean="0">
                <a:latin typeface="PF Square Sans Pro"/>
              </a:rPr>
              <a:t>Role of C3S in European Climate Services landscape</a:t>
            </a:r>
            <a:endParaRPr lang="en-GB" sz="2400" kern="0" dirty="0">
              <a:latin typeface="PF Squar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13172" y="1679173"/>
            <a:ext cx="2181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 i="1" dirty="0" smtClean="0">
                <a:latin typeface="PF Square Sans Pro"/>
              </a:rPr>
              <a:t>Background document</a:t>
            </a:r>
          </a:p>
        </p:txBody>
      </p:sp>
      <p:pic>
        <p:nvPicPr>
          <p:cNvPr id="1026" name="Picture 2" descr="http://www.gfcs-climate.org/sites/default/files/styles/medium/public/publications/A%20European%20research%20and%20innovation%20roadmap%20for%20climate%20services/KI0614177ENN_002.png?itok=1ywmo2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427" y="2365030"/>
            <a:ext cx="2557245" cy="1801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22443" y="6334780"/>
            <a:ext cx="248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i="1" dirty="0" smtClean="0">
                <a:latin typeface="PF Square Sans Pro"/>
              </a:rPr>
              <a:t>Credit: P. </a:t>
            </a:r>
            <a:r>
              <a:rPr lang="en-GB" sz="1400" b="0" i="1" dirty="0" err="1" smtClean="0">
                <a:latin typeface="PF Square Sans Pro"/>
              </a:rPr>
              <a:t>Monfray</a:t>
            </a:r>
            <a:r>
              <a:rPr lang="en-GB" sz="1400" b="0" i="1" dirty="0" smtClean="0">
                <a:latin typeface="PF Square Sans Pro"/>
              </a:rPr>
              <a:t>, JPI Climate</a:t>
            </a:r>
          </a:p>
          <a:p>
            <a:r>
              <a:rPr lang="en-GB" sz="1400" b="0" i="1" dirty="0" smtClean="0">
                <a:latin typeface="PF Square Sans Pro"/>
              </a:rPr>
              <a:t>André </a:t>
            </a:r>
            <a:r>
              <a:rPr lang="en-GB" sz="1400" b="0" i="1" dirty="0" err="1" smtClean="0">
                <a:latin typeface="PF Square Sans Pro"/>
              </a:rPr>
              <a:t>Jol</a:t>
            </a:r>
            <a:r>
              <a:rPr lang="en-GB" sz="1400" b="0" i="1" dirty="0" smtClean="0">
                <a:latin typeface="PF Square Sans Pro"/>
              </a:rPr>
              <a:t>, EEA</a:t>
            </a:r>
            <a:endParaRPr lang="en-GB" sz="1400" b="0" i="1" dirty="0">
              <a:latin typeface="PF Square Sans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87" y="4206251"/>
            <a:ext cx="2830285" cy="213684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Placeholder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785" r="3885" b="2731"/>
          <a:stretch/>
        </p:blipFill>
        <p:spPr>
          <a:xfrm>
            <a:off x="84348" y="934050"/>
            <a:ext cx="660693" cy="662930"/>
          </a:xfrm>
          <a:prstGeom prst="ellipse">
            <a:avLst/>
          </a:prstGeom>
          <a:ln w="63500" cap="rnd"/>
          <a:effectLst>
            <a:reflection blurRad="6350" stA="30000" endA="300" endPos="37000" dist="127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126746" y="5827723"/>
            <a:ext cx="1951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600" i="1" dirty="0" smtClean="0">
                <a:latin typeface="PF Square Sans Pro" charset="0"/>
                <a:ea typeface="PF Square Sans Pro" charset="0"/>
                <a:cs typeface="PF Square Sans Pro" charset="0"/>
              </a:rPr>
              <a:t>… w</a:t>
            </a:r>
            <a:r>
              <a:rPr lang="en-US" sz="1600" i="1" dirty="0" err="1" smtClean="0">
                <a:latin typeface="PF Square Sans Pro" charset="0"/>
                <a:ea typeface="PF Square Sans Pro" charset="0"/>
                <a:cs typeface="PF Square Sans Pro" charset="0"/>
              </a:rPr>
              <a:t>ork</a:t>
            </a:r>
            <a:r>
              <a:rPr lang="en-US" sz="1600" i="1" dirty="0" smtClean="0">
                <a:latin typeface="PF Square Sans Pro" charset="0"/>
                <a:ea typeface="PF Square Sans Pro" charset="0"/>
                <a:cs typeface="PF Square Sans Pro" charset="0"/>
              </a:rPr>
              <a:t> in progress </a:t>
            </a:r>
            <a:r>
              <a:rPr lang="is-IS" sz="1600" i="1" dirty="0" smtClean="0">
                <a:latin typeface="PF Square Sans Pro" charset="0"/>
                <a:ea typeface="PF Square Sans Pro" charset="0"/>
                <a:cs typeface="PF Square Sans Pro" charset="0"/>
              </a:rPr>
              <a:t>…</a:t>
            </a:r>
            <a:endParaRPr lang="en-US" sz="1600" i="1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1" y="1666108"/>
            <a:ext cx="5546902" cy="41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52126" y="1717840"/>
          <a:ext cx="6395421" cy="4051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729371" y="657176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3B0B0F-E794-1244-9699-107C60B9C23A}" type="slidenum">
              <a:rPr lang="en-US" sz="1400">
                <a:solidFill>
                  <a:schemeClr val="bg1"/>
                </a:solidFill>
              </a:rPr>
              <a:pPr/>
              <a:t>20</a:t>
            </a:fld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0" y="285356"/>
            <a:ext cx="3835483" cy="41474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1900" b="1">
                <a:solidFill>
                  <a:srgbClr val="00468C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Outreach</a:t>
            </a:r>
            <a:endParaRPr lang="en-US" sz="2400" kern="0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85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737943" y="6550223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6B3B0B0F-E794-1244-9699-107C60B9C23A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11" name="Picture Placeholder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785" r="3885" b="2731"/>
          <a:stretch/>
        </p:blipFill>
        <p:spPr>
          <a:xfrm>
            <a:off x="79991" y="941895"/>
            <a:ext cx="867066" cy="870002"/>
          </a:xfrm>
          <a:prstGeom prst="ellipse">
            <a:avLst/>
          </a:prstGeom>
          <a:ln w="63500" cap="rnd"/>
          <a:effectLst>
            <a:reflection blurRad="6350" stA="30000" endA="300" endPos="37000" dist="127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305938" y="2002971"/>
            <a:ext cx="7630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C3S is cutting across most other Services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Datasets from other Services are relevant to C3S and need cross-referencing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Datasets generated by C3S are relevant to other Services and need cross-referencing  </a:t>
            </a:r>
          </a:p>
          <a:p>
            <a:pPr marL="800100" lvl="1" indent="-342900" algn="l">
              <a:buFont typeface="Arial" charset="0"/>
              <a:buChar char="•"/>
            </a:pP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Tools and good practices have also commonalities</a:t>
            </a:r>
          </a:p>
          <a:p>
            <a:pPr algn="l"/>
            <a:endParaRPr lang="en-US" dirty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Bilateral discussions are active between C3S and:</a:t>
            </a:r>
          </a:p>
          <a:p>
            <a:pPr algn="l"/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	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CMEMS (ECVs, </a:t>
            </a:r>
            <a:r>
              <a:rPr lang="en-US" dirty="0" err="1" smtClean="0">
                <a:latin typeface="PF Square Sans Pro" charset="0"/>
                <a:ea typeface="PF Square Sans Pro" charset="0"/>
                <a:cs typeface="PF Square Sans Pro" charset="0"/>
              </a:rPr>
              <a:t>reanalyses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, </a:t>
            </a:r>
            <a:r>
              <a:rPr lang="is-IS" i="1" dirty="0" smtClean="0">
                <a:latin typeface="PF Square Sans Pro" charset="0"/>
                <a:ea typeface="PF Square Sans Pro" charset="0"/>
                <a:cs typeface="PF Square Sans Pro" charset="0"/>
              </a:rPr>
              <a:t>…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),</a:t>
            </a:r>
          </a:p>
          <a:p>
            <a:pPr algn="l"/>
            <a:r>
              <a:rPr lang="en-US" dirty="0">
                <a:latin typeface="PF Square Sans Pro" charset="0"/>
                <a:ea typeface="PF Square Sans Pro" charset="0"/>
                <a:cs typeface="PF Square Sans Pro" charset="0"/>
              </a:rPr>
              <a:t>	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CAMS (ECVs, </a:t>
            </a:r>
            <a:r>
              <a:rPr lang="en-US" dirty="0" err="1" smtClean="0">
                <a:latin typeface="PF Square Sans Pro" charset="0"/>
                <a:ea typeface="PF Square Sans Pro" charset="0"/>
                <a:cs typeface="PF Square Sans Pro" charset="0"/>
              </a:rPr>
              <a:t>reanalyses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, </a:t>
            </a:r>
            <a:r>
              <a:rPr lang="is-IS" dirty="0" smtClean="0">
                <a:latin typeface="PF Square Sans Pro" charset="0"/>
                <a:ea typeface="PF Square Sans Pro" charset="0"/>
                <a:cs typeface="PF Square Sans Pro" charset="0"/>
              </a:rPr>
              <a:t>…</a:t>
            </a:r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)</a:t>
            </a:r>
          </a:p>
          <a:p>
            <a:pPr algn="l"/>
            <a:endParaRPr lang="en-US" dirty="0" smtClean="0"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r>
              <a:rPr lang="en-US" dirty="0" smtClean="0">
                <a:latin typeface="PF Square Sans Pro" charset="0"/>
                <a:ea typeface="PF Square Sans Pro" charset="0"/>
                <a:cs typeface="PF Square Sans Pro" charset="0"/>
              </a:rPr>
              <a:t>Will widen this discussion to other Services (Land, Emergency)</a:t>
            </a:r>
            <a:endParaRPr lang="en-US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4143" y="1195204"/>
            <a:ext cx="82404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INTER SERVICE COORDINATION</a:t>
            </a:r>
            <a:endParaRPr lang="en-US" sz="3200" dirty="0">
              <a:solidFill>
                <a:srgbClr val="344478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216" y="928659"/>
            <a:ext cx="9440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 smtClean="0">
                <a:latin typeface="PF Square Sans Pro"/>
              </a:rPr>
              <a:t>Timeline</a:t>
            </a:r>
            <a:endParaRPr lang="en-GB" sz="5400" dirty="0" smtClean="0">
              <a:latin typeface="PF Square Sans Pr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637649"/>
              </p:ext>
            </p:extLst>
          </p:nvPr>
        </p:nvGraphicFramePr>
        <p:xfrm>
          <a:off x="4421764" y="1315417"/>
          <a:ext cx="5277857" cy="1218364"/>
        </p:xfrm>
        <a:graphic>
          <a:graphicData uri="http://schemas.openxmlformats.org/drawingml/2006/table">
            <a:tbl>
              <a:tblPr/>
              <a:tblGrid>
                <a:gridCol w="5277857"/>
              </a:tblGrid>
              <a:tr h="253825">
                <a:tc>
                  <a:txBody>
                    <a:bodyPr/>
                    <a:lstStyle/>
                    <a:p>
                      <a:endParaRPr lang="en-GB" sz="1100" dirty="0">
                        <a:effectLst/>
                        <a:latin typeface="Calibri"/>
                      </a:endParaRPr>
                    </a:p>
                  </a:txBody>
                  <a:tcPr marL="12702" marR="12702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3E8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0/1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Proof of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Concept/Pre-operational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2702" marR="12702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II - Operational ~20 ECVs, ~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5-6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2702" marR="12702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513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Stage III - Operational ~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ECVs, </a:t>
                      </a:r>
                      <a:r>
                        <a:rPr lang="en-GB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~8-10 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Sectors</a:t>
                      </a:r>
                      <a:endParaRPr lang="en-GB" sz="1600" dirty="0">
                        <a:effectLst/>
                        <a:latin typeface="Calibri"/>
                      </a:endParaRPr>
                    </a:p>
                  </a:txBody>
                  <a:tcPr marL="12702" marR="12702" marT="9544" marB="9544" anchor="ctr">
                    <a:lnL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1BB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08857" y="3245644"/>
            <a:ext cx="10526183" cy="2265651"/>
            <a:chOff x="-79" y="-137"/>
            <a:chExt cx="874" cy="317"/>
          </a:xfrm>
        </p:grpSpPr>
        <p:sp>
          <p:nvSpPr>
            <p:cNvPr id="6" name="Rectangle 71"/>
            <p:cNvSpPr>
              <a:spLocks noChangeArrowheads="1"/>
            </p:cNvSpPr>
            <p:nvPr/>
          </p:nvSpPr>
          <p:spPr bwMode="auto">
            <a:xfrm>
              <a:off x="-2" y="-1"/>
              <a:ext cx="652" cy="94"/>
            </a:xfrm>
            <a:prstGeom prst="rect">
              <a:avLst/>
            </a:prstGeom>
            <a:solidFill>
              <a:srgbClr val="A9A9A9"/>
            </a:solidFill>
            <a:ln w="2">
              <a:solidFill>
                <a:srgbClr val="7F7F7F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" name="Rectangle 68" descr="2013"/>
            <p:cNvSpPr>
              <a:spLocks noChangeArrowheads="1"/>
            </p:cNvSpPr>
            <p:nvPr/>
          </p:nvSpPr>
          <p:spPr bwMode="auto">
            <a:xfrm>
              <a:off x="-20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2013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Freeform 67"/>
            <p:cNvSpPr>
              <a:spLocks noChangeArrowheads="1"/>
            </p:cNvSpPr>
            <p:nvPr/>
          </p:nvSpPr>
          <p:spPr bwMode="auto">
            <a:xfrm>
              <a:off x="0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9" name="Rectangle 66" descr="2014"/>
            <p:cNvSpPr>
              <a:spLocks noChangeArrowheads="1"/>
            </p:cNvSpPr>
            <p:nvPr/>
          </p:nvSpPr>
          <p:spPr bwMode="auto">
            <a:xfrm>
              <a:off x="61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2014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0" name="Freeform 65"/>
            <p:cNvSpPr>
              <a:spLocks noChangeArrowheads="1"/>
            </p:cNvSpPr>
            <p:nvPr/>
          </p:nvSpPr>
          <p:spPr bwMode="auto">
            <a:xfrm>
              <a:off x="81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" name="Rectangle 64" descr="2015"/>
            <p:cNvSpPr>
              <a:spLocks noChangeArrowheads="1"/>
            </p:cNvSpPr>
            <p:nvPr/>
          </p:nvSpPr>
          <p:spPr bwMode="auto">
            <a:xfrm>
              <a:off x="142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2015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" name="Freeform 63"/>
            <p:cNvSpPr>
              <a:spLocks noChangeArrowheads="1"/>
            </p:cNvSpPr>
            <p:nvPr/>
          </p:nvSpPr>
          <p:spPr bwMode="auto">
            <a:xfrm>
              <a:off x="162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3" name="Rectangle 62" descr="2016"/>
            <p:cNvSpPr>
              <a:spLocks noChangeArrowheads="1"/>
            </p:cNvSpPr>
            <p:nvPr/>
          </p:nvSpPr>
          <p:spPr bwMode="auto">
            <a:xfrm>
              <a:off x="223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2016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4" name="Freeform 61"/>
            <p:cNvSpPr>
              <a:spLocks noChangeArrowheads="1"/>
            </p:cNvSpPr>
            <p:nvPr/>
          </p:nvSpPr>
          <p:spPr bwMode="auto">
            <a:xfrm>
              <a:off x="243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" name="Rectangle 60" descr="2017"/>
            <p:cNvSpPr>
              <a:spLocks noChangeArrowheads="1"/>
            </p:cNvSpPr>
            <p:nvPr/>
          </p:nvSpPr>
          <p:spPr bwMode="auto">
            <a:xfrm>
              <a:off x="304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2017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6" name="Freeform 59"/>
            <p:cNvSpPr>
              <a:spLocks noChangeArrowheads="1"/>
            </p:cNvSpPr>
            <p:nvPr/>
          </p:nvSpPr>
          <p:spPr bwMode="auto">
            <a:xfrm>
              <a:off x="324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7" name="Rectangle 58" descr="2018"/>
            <p:cNvSpPr>
              <a:spLocks noChangeArrowheads="1"/>
            </p:cNvSpPr>
            <p:nvPr/>
          </p:nvSpPr>
          <p:spPr bwMode="auto">
            <a:xfrm>
              <a:off x="385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2018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8" name="Freeform 57"/>
            <p:cNvSpPr>
              <a:spLocks noChangeArrowheads="1"/>
            </p:cNvSpPr>
            <p:nvPr/>
          </p:nvSpPr>
          <p:spPr bwMode="auto">
            <a:xfrm>
              <a:off x="405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9" name="Rectangle 56" descr="2019"/>
            <p:cNvSpPr>
              <a:spLocks noChangeArrowheads="1"/>
            </p:cNvSpPr>
            <p:nvPr/>
          </p:nvSpPr>
          <p:spPr bwMode="auto">
            <a:xfrm>
              <a:off x="466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2019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0" name="Freeform 55"/>
            <p:cNvSpPr>
              <a:spLocks noChangeArrowheads="1"/>
            </p:cNvSpPr>
            <p:nvPr/>
          </p:nvSpPr>
          <p:spPr bwMode="auto">
            <a:xfrm>
              <a:off x="486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1" name="Rectangle 54" descr="2020"/>
            <p:cNvSpPr>
              <a:spLocks noChangeArrowheads="1"/>
            </p:cNvSpPr>
            <p:nvPr/>
          </p:nvSpPr>
          <p:spPr bwMode="auto">
            <a:xfrm>
              <a:off x="547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2020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2" name="Freeform 53"/>
            <p:cNvSpPr>
              <a:spLocks noChangeArrowheads="1"/>
            </p:cNvSpPr>
            <p:nvPr/>
          </p:nvSpPr>
          <p:spPr bwMode="auto">
            <a:xfrm>
              <a:off x="567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3" name="Rectangle 52" descr="2021"/>
            <p:cNvSpPr>
              <a:spLocks noChangeArrowheads="1"/>
            </p:cNvSpPr>
            <p:nvPr/>
          </p:nvSpPr>
          <p:spPr bwMode="auto">
            <a:xfrm>
              <a:off x="629" y="-30"/>
              <a:ext cx="37" cy="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defTabSz="457101"/>
              <a:r>
                <a:rPr lang="en-US" sz="1600">
                  <a:solidFill>
                    <a:srgbClr val="8EA3BD"/>
                  </a:solidFill>
                  <a:latin typeface="Calibri" charset="0"/>
                </a:rPr>
                <a:t>2021</a:t>
              </a:r>
              <a:endParaRPr lang="en-US" sz="16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4" name="Freeform 51"/>
            <p:cNvSpPr>
              <a:spLocks noChangeArrowheads="1"/>
            </p:cNvSpPr>
            <p:nvPr/>
          </p:nvSpPr>
          <p:spPr bwMode="auto">
            <a:xfrm>
              <a:off x="649" y="-6"/>
              <a:ext cx="0" cy="5"/>
            </a:xfrm>
            <a:custGeom>
              <a:avLst/>
              <a:gdLst>
                <a:gd name="T0" fmla="*/ 0 h 5"/>
                <a:gd name="T1" fmla="*/ 5 h 5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5">
                  <a:moveTo>
                    <a:pt x="0" y="0"/>
                  </a:moveTo>
                  <a:lnTo>
                    <a:pt x="0" y="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8EA3B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25" name="Rectangle 48" descr=" Stage 0 &#10;Sun 02/11/14 - Sun 30/10/16"/>
            <p:cNvSpPr>
              <a:spLocks noChangeArrowheads="1"/>
            </p:cNvSpPr>
            <p:nvPr/>
          </p:nvSpPr>
          <p:spPr bwMode="auto">
            <a:xfrm>
              <a:off x="148" y="0"/>
              <a:ext cx="162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 defTabSz="457101"/>
              <a:endParaRPr lang="en-US" sz="1900">
                <a:solidFill>
                  <a:srgbClr val="FFFFFF"/>
                </a:solidFill>
                <a:latin typeface="Calibri" charset="0"/>
              </a:endParaRPr>
            </a:p>
            <a:p>
              <a:pPr algn="ctr" defTabSz="457101"/>
              <a:r>
                <a:rPr lang="en-US" sz="1900">
                  <a:solidFill>
                    <a:srgbClr val="FFFFFF"/>
                  </a:solidFill>
                  <a:latin typeface="Calibri" charset="0"/>
                </a:rPr>
                <a:t>Stage 0 </a:t>
              </a:r>
              <a:r>
                <a:rPr lang="en-US" sz="1900">
                  <a:solidFill>
                    <a:prstClr val="black"/>
                  </a:solidFill>
                  <a:latin typeface="Arial" charset="0"/>
                </a:rPr>
                <a:t/>
              </a:r>
              <a:br>
                <a:rPr lang="en-US" sz="1900">
                  <a:solidFill>
                    <a:prstClr val="black"/>
                  </a:solidFill>
                  <a:latin typeface="Arial" charset="0"/>
                </a:rPr>
              </a:br>
              <a:endParaRPr lang="en-US" sz="19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6" name="Rectangle 47" descr=" Stage I&#10;Tue 01/11/16 - Mon 30/10/17"/>
            <p:cNvSpPr>
              <a:spLocks noChangeArrowheads="1"/>
            </p:cNvSpPr>
            <p:nvPr/>
          </p:nvSpPr>
          <p:spPr bwMode="auto">
            <a:xfrm>
              <a:off x="310" y="0"/>
              <a:ext cx="82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 defTabSz="457101"/>
              <a:endParaRPr lang="en-US" sz="1900">
                <a:solidFill>
                  <a:srgbClr val="FFFFFF"/>
                </a:solidFill>
                <a:latin typeface="Calibri" charset="0"/>
              </a:endParaRPr>
            </a:p>
            <a:p>
              <a:pPr algn="ctr" defTabSz="457101"/>
              <a:r>
                <a:rPr lang="en-US" sz="1900">
                  <a:solidFill>
                    <a:srgbClr val="FFFFFF"/>
                  </a:solidFill>
                  <a:latin typeface="Calibri" charset="0"/>
                </a:rPr>
                <a:t>Stage I</a:t>
              </a:r>
              <a:r>
                <a:rPr lang="en-US" sz="1900">
                  <a:solidFill>
                    <a:prstClr val="black"/>
                  </a:solidFill>
                  <a:latin typeface="Arial" charset="0"/>
                </a:rPr>
                <a:t/>
              </a:r>
              <a:br>
                <a:rPr lang="en-US" sz="1900">
                  <a:solidFill>
                    <a:prstClr val="black"/>
                  </a:solidFill>
                  <a:latin typeface="Arial" charset="0"/>
                </a:rPr>
              </a:br>
              <a:endParaRPr lang="en-US" sz="19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7" name="Rectangle 46" descr=" Stage II &#10;Wed 01/11/17 - Tue 30/10/18"/>
            <p:cNvSpPr>
              <a:spLocks noChangeArrowheads="1"/>
            </p:cNvSpPr>
            <p:nvPr/>
          </p:nvSpPr>
          <p:spPr bwMode="auto">
            <a:xfrm>
              <a:off x="391" y="0"/>
              <a:ext cx="82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 defTabSz="457101"/>
              <a:endParaRPr lang="en-US" sz="1900">
                <a:solidFill>
                  <a:srgbClr val="FFFFFF"/>
                </a:solidFill>
                <a:latin typeface="Calibri" charset="0"/>
              </a:endParaRPr>
            </a:p>
            <a:p>
              <a:pPr algn="ctr" defTabSz="457101"/>
              <a:r>
                <a:rPr lang="en-US" sz="1900">
                  <a:solidFill>
                    <a:srgbClr val="FFFFFF"/>
                  </a:solidFill>
                  <a:latin typeface="Calibri" charset="0"/>
                </a:rPr>
                <a:t>Stage II </a:t>
              </a:r>
              <a:r>
                <a:rPr lang="en-US" sz="1900">
                  <a:solidFill>
                    <a:prstClr val="black"/>
                  </a:solidFill>
                  <a:latin typeface="Arial" charset="0"/>
                </a:rPr>
                <a:t/>
              </a:r>
              <a:br>
                <a:rPr lang="en-US" sz="1900">
                  <a:solidFill>
                    <a:prstClr val="black"/>
                  </a:solidFill>
                  <a:latin typeface="Arial" charset="0"/>
                </a:rPr>
              </a:br>
              <a:endParaRPr lang="en-US" sz="19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8" name="Rectangle 45" descr=" Stage III &#10;Thu 01/11/18 - Thu 31/12/20"/>
            <p:cNvSpPr>
              <a:spLocks noChangeArrowheads="1"/>
            </p:cNvSpPr>
            <p:nvPr/>
          </p:nvSpPr>
          <p:spPr bwMode="auto">
            <a:xfrm>
              <a:off x="472" y="0"/>
              <a:ext cx="177" cy="92"/>
            </a:xfrm>
            <a:prstGeom prst="rect">
              <a:avLst/>
            </a:prstGeom>
            <a:gradFill rotWithShape="0">
              <a:gsLst>
                <a:gs pos="0">
                  <a:srgbClr val="67788E"/>
                </a:gs>
                <a:gs pos="60001">
                  <a:srgbClr val="364D6A"/>
                </a:gs>
                <a:gs pos="70001">
                  <a:srgbClr val="364D6A"/>
                </a:gs>
                <a:gs pos="100000">
                  <a:srgbClr val="67788E"/>
                </a:gs>
              </a:gsLst>
              <a:lin ang="5400000" scaled="1"/>
            </a:gradFill>
            <a:ln w="1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1" tIns="1" rIns="1" bIns="1"/>
            <a:lstStyle/>
            <a:p>
              <a:pPr algn="ctr" defTabSz="457101"/>
              <a:endParaRPr lang="en-US" sz="1900" dirty="0">
                <a:solidFill>
                  <a:srgbClr val="FFFFFF"/>
                </a:solidFill>
                <a:latin typeface="Calibri" charset="0"/>
              </a:endParaRPr>
            </a:p>
            <a:p>
              <a:pPr algn="ctr" defTabSz="457101"/>
              <a:r>
                <a:rPr lang="en-US" sz="1900" dirty="0">
                  <a:solidFill>
                    <a:srgbClr val="FFFFFF"/>
                  </a:solidFill>
                  <a:latin typeface="Calibri" charset="0"/>
                </a:rPr>
                <a:t>Stage III </a:t>
              </a:r>
              <a:r>
                <a:rPr lang="en-US" sz="1900" dirty="0">
                  <a:solidFill>
                    <a:prstClr val="black"/>
                  </a:solidFill>
                  <a:latin typeface="Arial" charset="0"/>
                </a:rPr>
                <a:t/>
              </a:r>
              <a:br>
                <a:rPr lang="en-US" sz="1900" dirty="0">
                  <a:solidFill>
                    <a:prstClr val="black"/>
                  </a:solidFill>
                  <a:latin typeface="Arial" charset="0"/>
                </a:rPr>
              </a:br>
              <a:endParaRPr lang="en-US" sz="19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9" name="AutoShape 44"/>
            <p:cNvSpPr>
              <a:spLocks noChangeArrowheads="1"/>
            </p:cNvSpPr>
            <p:nvPr/>
          </p:nvSpPr>
          <p:spPr bwMode="auto">
            <a:xfrm>
              <a:off x="-79" y="-137"/>
              <a:ext cx="874" cy="285"/>
            </a:xfrm>
            <a:custGeom>
              <a:avLst/>
              <a:gdLst>
                <a:gd name="T0" fmla="*/ 226 w 874"/>
                <a:gd name="T1" fmla="*/ 0 h 285"/>
                <a:gd name="T2" fmla="*/ 226 w 874"/>
                <a:gd name="T3" fmla="*/ -16 h 285"/>
                <a:gd name="T4" fmla="*/ 226 w 874"/>
                <a:gd name="T5" fmla="*/ -16 h 285"/>
                <a:gd name="T6" fmla="*/ 229 w 874"/>
                <a:gd name="T7" fmla="*/ -20 h 285"/>
                <a:gd name="T8" fmla="*/ 467 w 874"/>
                <a:gd name="T9" fmla="*/ -20 h 285"/>
                <a:gd name="T10" fmla="*/ 466 w 874"/>
                <a:gd name="T11" fmla="*/ -20 h 285"/>
                <a:gd name="T12" fmla="*/ 471 w 874"/>
                <a:gd name="T13" fmla="*/ -16 h 285"/>
                <a:gd name="T14" fmla="*/ 471 w 874"/>
                <a:gd name="T15" fmla="*/ 0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4" h="285">
                  <a:moveTo>
                    <a:pt x="226" y="105"/>
                  </a:moveTo>
                  <a:lnTo>
                    <a:pt x="226" y="89"/>
                  </a:lnTo>
                  <a:moveTo>
                    <a:pt x="226" y="89"/>
                  </a:moveTo>
                  <a:cubicBezTo>
                    <a:pt x="226" y="86"/>
                    <a:pt x="227" y="85"/>
                    <a:pt x="229" y="85"/>
                  </a:cubicBezTo>
                  <a:lnTo>
                    <a:pt x="467" y="85"/>
                  </a:lnTo>
                  <a:moveTo>
                    <a:pt x="466" y="85"/>
                  </a:moveTo>
                  <a:cubicBezTo>
                    <a:pt x="469" y="85"/>
                    <a:pt x="471" y="86"/>
                    <a:pt x="471" y="89"/>
                  </a:cubicBezTo>
                  <a:lnTo>
                    <a:pt x="471" y="105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0" name="Freeform 43"/>
            <p:cNvSpPr>
              <a:spLocks noChangeArrowheads="1"/>
            </p:cNvSpPr>
            <p:nvPr/>
          </p:nvSpPr>
          <p:spPr bwMode="auto">
            <a:xfrm>
              <a:off x="269" y="-78"/>
              <a:ext cx="0" cy="26"/>
            </a:xfrm>
            <a:custGeom>
              <a:avLst/>
              <a:gdLst>
                <a:gd name="T0" fmla="*/ 26 h 26"/>
                <a:gd name="T1" fmla="*/ 0 h 26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26">
                  <a:moveTo>
                    <a:pt x="0" y="2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1" name="Rectangle 42" descr="Pre-operational Phase&#10;Sat 01/11/14 - Mon 30/10/17"/>
            <p:cNvSpPr>
              <a:spLocks noChangeArrowheads="1"/>
            </p:cNvSpPr>
            <p:nvPr/>
          </p:nvSpPr>
          <p:spPr bwMode="auto">
            <a:xfrm>
              <a:off x="142" y="-103"/>
              <a:ext cx="250" cy="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57101"/>
              <a:r>
                <a:rPr lang="en-US" sz="1900" dirty="0" err="1" smtClean="0">
                  <a:solidFill>
                    <a:srgbClr val="C00000"/>
                  </a:solidFill>
                  <a:latin typeface="Calibri" charset="0"/>
                </a:rPr>
                <a:t>PoC</a:t>
              </a:r>
              <a:r>
                <a:rPr lang="en-US" sz="1900" dirty="0" smtClean="0">
                  <a:solidFill>
                    <a:srgbClr val="C00000"/>
                  </a:solidFill>
                  <a:latin typeface="Calibri" charset="0"/>
                </a:rPr>
                <a:t> + </a:t>
              </a:r>
              <a:r>
                <a:rPr lang="en-US" sz="1900" dirty="0">
                  <a:solidFill>
                    <a:srgbClr val="C00000"/>
                  </a:solidFill>
                  <a:latin typeface="Calibri" charset="0"/>
                </a:rPr>
                <a:t> </a:t>
              </a:r>
              <a:r>
                <a:rPr lang="en-US" sz="1900" dirty="0" smtClean="0">
                  <a:solidFill>
                    <a:srgbClr val="C00000"/>
                  </a:solidFill>
                  <a:latin typeface="Calibri" charset="0"/>
                </a:rPr>
                <a:t>Pre-operational Phase</a:t>
              </a:r>
              <a:endParaRPr lang="en-US" sz="19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2" name="AutoShape 41"/>
            <p:cNvSpPr>
              <a:spLocks noChangeArrowheads="1"/>
            </p:cNvSpPr>
            <p:nvPr/>
          </p:nvSpPr>
          <p:spPr bwMode="auto">
            <a:xfrm>
              <a:off x="-79" y="-105"/>
              <a:ext cx="874" cy="285"/>
            </a:xfrm>
            <a:custGeom>
              <a:avLst/>
              <a:gdLst>
                <a:gd name="T0" fmla="*/ 470 w 874"/>
                <a:gd name="T1" fmla="*/ 92 h 285"/>
                <a:gd name="T2" fmla="*/ 470 w 874"/>
                <a:gd name="T3" fmla="*/ 108 h 285"/>
                <a:gd name="T4" fmla="*/ 470 w 874"/>
                <a:gd name="T5" fmla="*/ 108 h 285"/>
                <a:gd name="T6" fmla="*/ 473 w 874"/>
                <a:gd name="T7" fmla="*/ 112 h 285"/>
                <a:gd name="T8" fmla="*/ 724 w 874"/>
                <a:gd name="T9" fmla="*/ 112 h 285"/>
                <a:gd name="T10" fmla="*/ 724 w 874"/>
                <a:gd name="T11" fmla="*/ 112 h 285"/>
                <a:gd name="T12" fmla="*/ 728 w 874"/>
                <a:gd name="T13" fmla="*/ 108 h 285"/>
                <a:gd name="T14" fmla="*/ 728 w 874"/>
                <a:gd name="T15" fmla="*/ 92 h 2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4" h="285">
                  <a:moveTo>
                    <a:pt x="470" y="197"/>
                  </a:moveTo>
                  <a:lnTo>
                    <a:pt x="470" y="213"/>
                  </a:lnTo>
                  <a:moveTo>
                    <a:pt x="470" y="213"/>
                  </a:moveTo>
                  <a:cubicBezTo>
                    <a:pt x="470" y="215"/>
                    <a:pt x="471" y="216"/>
                    <a:pt x="473" y="217"/>
                  </a:cubicBezTo>
                  <a:lnTo>
                    <a:pt x="724" y="217"/>
                  </a:lnTo>
                  <a:moveTo>
                    <a:pt x="724" y="217"/>
                  </a:moveTo>
                  <a:cubicBezTo>
                    <a:pt x="726" y="216"/>
                    <a:pt x="728" y="215"/>
                    <a:pt x="728" y="213"/>
                  </a:cubicBezTo>
                  <a:lnTo>
                    <a:pt x="728" y="197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3" name="Freeform 40"/>
            <p:cNvSpPr>
              <a:spLocks noChangeArrowheads="1"/>
            </p:cNvSpPr>
            <p:nvPr/>
          </p:nvSpPr>
          <p:spPr bwMode="auto">
            <a:xfrm>
              <a:off x="520" y="112"/>
              <a:ext cx="0" cy="30"/>
            </a:xfrm>
            <a:custGeom>
              <a:avLst/>
              <a:gdLst>
                <a:gd name="T0" fmla="*/ 0 h 30"/>
                <a:gd name="T1" fmla="*/ 30 h 30"/>
                <a:gd name="T2" fmla="*/ 0 60000 65536"/>
                <a:gd name="T3" fmla="*/ 0 60000 65536"/>
              </a:gdLst>
              <a:ahLst/>
              <a:cxnLst>
                <a:cxn ang="T2">
                  <a:pos x="0" y="T0"/>
                </a:cxn>
                <a:cxn ang="T3">
                  <a:pos x="0" y="T1"/>
                </a:cxn>
              </a:cxnLst>
              <a:rect l="0" t="0" r="r" b="b"/>
              <a:pathLst>
                <a:path h="30">
                  <a:moveTo>
                    <a:pt x="0" y="0"/>
                  </a:moveTo>
                  <a:lnTo>
                    <a:pt x="0" y="30"/>
                  </a:lnTo>
                </a:path>
              </a:pathLst>
            </a:custGeom>
            <a:solidFill>
              <a:srgbClr val="FFFFFF"/>
            </a:solidFill>
            <a:ln w="1">
              <a:solidFill>
                <a:srgbClr val="45628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7101"/>
              <a:endParaRPr lang="en-US" sz="19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34" name="Rectangle 39" descr="Operational Phase&#10;Wed 01/11/17 - Thu 31/12/20"/>
            <p:cNvSpPr>
              <a:spLocks noChangeArrowheads="1"/>
            </p:cNvSpPr>
            <p:nvPr/>
          </p:nvSpPr>
          <p:spPr bwMode="auto">
            <a:xfrm>
              <a:off x="449" y="142"/>
              <a:ext cx="143" cy="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457101"/>
              <a:r>
                <a:rPr lang="en-US" sz="1900">
                  <a:solidFill>
                    <a:srgbClr val="C00000"/>
                  </a:solidFill>
                  <a:latin typeface="Calibri" charset="0"/>
                </a:rPr>
                <a:t>Operational Phase</a:t>
              </a:r>
              <a:r>
                <a:rPr lang="en-US" sz="700">
                  <a:solidFill>
                    <a:prstClr val="black"/>
                  </a:solidFill>
                  <a:latin typeface="Arial" charset="0"/>
                </a:rPr>
                <a:t/>
              </a:r>
              <a:br>
                <a:rPr lang="en-US" sz="700">
                  <a:solidFill>
                    <a:prstClr val="black"/>
                  </a:solidFill>
                  <a:latin typeface="Arial" charset="0"/>
                </a:rPr>
              </a:br>
              <a:endParaRPr lang="en-US" sz="1900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092558" y="3168968"/>
            <a:ext cx="12045" cy="2634343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Juan\Desktop\screencapture-climate-copernicus-eu-1449419354866.pn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8"/>
          <a:stretch/>
        </p:blipFill>
        <p:spPr bwMode="auto">
          <a:xfrm>
            <a:off x="1083449" y="1017431"/>
            <a:ext cx="7269096" cy="49914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4068590" y="6574407"/>
            <a:ext cx="1754826" cy="175500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389609" algn="r" rtl="0" fontAlgn="base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2pPr>
            <a:lvl3pPr marL="779220" algn="r" rtl="0" fontAlgn="base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3pPr>
            <a:lvl4pPr marL="1168829" algn="r" rtl="0" fontAlgn="base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4pPr>
            <a:lvl5pPr marL="1558438" algn="r" rtl="0" fontAlgn="base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5pPr>
            <a:lvl6pPr marL="1948048" algn="l" defTabSz="779220" rtl="0" eaLnBrk="1" latinLnBrk="0" hangingPunct="1"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6pPr>
            <a:lvl7pPr marL="2337657" algn="l" defTabSz="779220" rtl="0" eaLnBrk="1" latinLnBrk="0" hangingPunct="1"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7pPr>
            <a:lvl8pPr marL="2727268" algn="l" defTabSz="779220" rtl="0" eaLnBrk="1" latinLnBrk="0" hangingPunct="1"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8pPr>
            <a:lvl9pPr marL="3116877" algn="l" defTabSz="779220" rtl="0" eaLnBrk="1" latinLnBrk="0" hangingPunct="1">
              <a:defRPr sz="1800" b="1" kern="1200">
                <a:solidFill>
                  <a:srgbClr val="00468C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89952"/>
            <a:fld id="{6B3B0B0F-E794-1244-9699-107C60B9C23A}" type="slidenum">
              <a:rPr lang="en-US" sz="867">
                <a:solidFill>
                  <a:schemeClr val="tx1"/>
                </a:solidFill>
                <a:effectLst/>
              </a:rPr>
              <a:pPr defTabSz="989952"/>
              <a:t>23</a:t>
            </a:fld>
            <a:endParaRPr lang="en-US" sz="867" dirty="0"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</a:t>
            </a:r>
            <a:r>
              <a:rPr lang="en-GB" sz="180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Climate  </a:t>
            </a:r>
            <a:r>
              <a:rPr lang="en-GB" sz="180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37657" y="2667000"/>
            <a:ext cx="598714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c</a:t>
            </a:r>
            <a:r>
              <a:rPr lang="en-US" sz="4000" smtClean="0"/>
              <a:t>limate.copernicus.eu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2746" t="19385" r="10630" b="7042"/>
          <a:stretch/>
        </p:blipFill>
        <p:spPr>
          <a:xfrm>
            <a:off x="957218" y="898289"/>
            <a:ext cx="7910157" cy="54594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62726" y="3020943"/>
            <a:ext cx="4499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chemeClr val="tx1"/>
                </a:solidFill>
              </a:rPr>
              <a:t>Thank You</a:t>
            </a:r>
            <a:endParaRPr lang="en-US" sz="5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</a:t>
            </a:r>
            <a:r>
              <a:rPr lang="en-GB" sz="180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Climate  </a:t>
            </a:r>
            <a:r>
              <a:rPr lang="en-GB" sz="180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418" y="2568888"/>
            <a:ext cx="913086" cy="30849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74302" tIns="37152" rIns="74302" bIns="37152" rtlCol="0">
            <a:spAutoFit/>
          </a:bodyPr>
          <a:lstStyle/>
          <a:p>
            <a:pPr defTabSz="371497"/>
            <a:r>
              <a:rPr lang="en-US" sz="1517" dirty="0">
                <a:solidFill>
                  <a:srgbClr val="FF0000"/>
                </a:solidFill>
                <a:latin typeface="Arial"/>
              </a:rPr>
              <a:t>+ ~</a:t>
            </a:r>
            <a:r>
              <a:rPr lang="en-US" sz="1517" dirty="0" smtClean="0">
                <a:solidFill>
                  <a:srgbClr val="FF0000"/>
                </a:solidFill>
                <a:latin typeface="Arial"/>
              </a:rPr>
              <a:t>0.8ºC</a:t>
            </a:r>
            <a:endParaRPr lang="en-US" sz="1517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401" y="4024504"/>
            <a:ext cx="447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PF Square Sans Pro" charset="0"/>
                <a:ea typeface="PF Square Sans Pro" charset="0"/>
                <a:cs typeface="PF Square Sans Pro" charset="0"/>
              </a:rPr>
              <a:t>The 16 warmest years on record:   1998 and 2001-2015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95748" y="1950360"/>
            <a:ext cx="1782860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PF Square Sans Pro" charset="0"/>
                <a:ea typeface="PF Square Sans Pro" charset="0"/>
                <a:cs typeface="PF Square Sans Pro" charset="0"/>
              </a:rPr>
              <a:t>Combining</a:t>
            </a:r>
          </a:p>
          <a:p>
            <a:r>
              <a:rPr lang="en-US" b="0" dirty="0">
                <a:latin typeface="PF Square Sans Pro" charset="0"/>
                <a:ea typeface="PF Square Sans Pro" charset="0"/>
                <a:cs typeface="PF Square Sans Pro" charset="0"/>
              </a:rPr>
              <a:t> models and</a:t>
            </a:r>
          </a:p>
          <a:p>
            <a:r>
              <a:rPr lang="en-US" b="0" dirty="0">
                <a:latin typeface="PF Square Sans Pro" charset="0"/>
                <a:ea typeface="PF Square Sans Pro" charset="0"/>
                <a:cs typeface="PF Square Sans Pro" charset="0"/>
              </a:rPr>
              <a:t> observations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173709" y="5806602"/>
            <a:ext cx="4768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ssued </a:t>
            </a:r>
            <a:r>
              <a:rPr lang="en-US" sz="240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on </a:t>
            </a:r>
            <a:r>
              <a:rPr lang="en-US" sz="2400" dirty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9</a:t>
            </a:r>
            <a:r>
              <a:rPr lang="en-US" sz="240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PF Square Sans Pro" charset="0"/>
                <a:ea typeface="PF Square Sans Pro" charset="0"/>
                <a:cs typeface="PF Square Sans Pro" charset="0"/>
              </a:rPr>
              <a:t>March 2016</a:t>
            </a:r>
            <a:endParaRPr lang="en-US" sz="240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900" y="215900"/>
            <a:ext cx="3644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Climate monitoring</a:t>
            </a:r>
            <a:endParaRPr lang="en-US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18" name="Picture Placeholder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785" r="3885" b="2731"/>
          <a:stretch/>
        </p:blipFill>
        <p:spPr>
          <a:xfrm>
            <a:off x="84348" y="934050"/>
            <a:ext cx="660693" cy="662930"/>
          </a:xfrm>
          <a:prstGeom prst="ellipse">
            <a:avLst/>
          </a:prstGeom>
          <a:ln w="63500" cap="rnd"/>
          <a:effectLst>
            <a:reflection blurRad="6350" stA="30000" endA="300" endPos="37000" dist="127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14082" y="1005959"/>
            <a:ext cx="852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PF Square Sans Pro"/>
              </a:rPr>
              <a:t>Demonstrator of a European Climate Service of Reference</a:t>
            </a:r>
            <a:endParaRPr lang="en-GB" sz="2400" dirty="0">
              <a:solidFill>
                <a:srgbClr val="002060"/>
              </a:solidFill>
              <a:latin typeface="PF Squar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" y="1722346"/>
            <a:ext cx="6263640" cy="20280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73" y="3750400"/>
            <a:ext cx="5219036" cy="27642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2906" y="4987810"/>
            <a:ext cx="44716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/>
              <a:t>the latest 12-month mean exceeds 0.5K </a:t>
            </a:r>
            <a:endParaRPr lang="en-US" b="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2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83" y="1303139"/>
            <a:ext cx="9309100" cy="5211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900" y="215900"/>
            <a:ext cx="3644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ERA-Interim users (2015)</a:t>
            </a:r>
            <a:endParaRPr lang="en-US" dirty="0">
              <a:solidFill>
                <a:schemeClr val="bg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2334" y="109492"/>
            <a:ext cx="2453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Copernicus Climate  </a:t>
            </a:r>
            <a:r>
              <a:rPr lang="en-GB" sz="1800" dirty="0" smtClean="0">
                <a:solidFill>
                  <a:schemeClr val="bg1"/>
                </a:solidFill>
                <a:latin typeface="PF Square Sans Pro" charset="0"/>
                <a:ea typeface="PF Square Sans Pro" charset="0"/>
                <a:cs typeface="PF Square Sans Pro" charset="0"/>
              </a:rPr>
              <a:t>Change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7" name="Picture Placeholder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785" r="3885" b="2731"/>
          <a:stretch/>
        </p:blipFill>
        <p:spPr>
          <a:xfrm>
            <a:off x="84348" y="934050"/>
            <a:ext cx="660693" cy="662930"/>
          </a:xfrm>
          <a:prstGeom prst="ellipse">
            <a:avLst/>
          </a:prstGeom>
          <a:ln w="63500" cap="rnd"/>
          <a:effectLst>
            <a:reflection blurRad="6350" stA="30000" endA="300" endPos="37000" dist="127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14082" y="1005959"/>
            <a:ext cx="8525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PF Square Sans Pro"/>
              </a:rPr>
              <a:t>Demonstrator of a European Climate Service of Reference</a:t>
            </a:r>
            <a:endParaRPr lang="en-GB" sz="2400" dirty="0">
              <a:solidFill>
                <a:srgbClr val="002060"/>
              </a:solidFill>
              <a:latin typeface="PF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3034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3487" y="206062"/>
            <a:ext cx="2331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solidFill>
                  <a:srgbClr val="FFFFFF"/>
                </a:solidFill>
                <a:latin typeface="PF Square Sans Pro"/>
              </a:rPr>
              <a:t>C3S components</a:t>
            </a:r>
            <a:endParaRPr lang="en-GB" sz="2000" b="0" dirty="0">
              <a:solidFill>
                <a:srgbClr val="FFFFFF"/>
              </a:solidFill>
              <a:latin typeface="PF Square Sans Pro"/>
            </a:endParaRPr>
          </a:p>
        </p:txBody>
      </p: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227064" y="1013873"/>
            <a:ext cx="2014542" cy="1821976"/>
            <a:chOff x="3347864" y="1275605"/>
            <a:chExt cx="1512168" cy="1368152"/>
          </a:xfrm>
          <a:solidFill>
            <a:srgbClr val="CC0000"/>
          </a:solidFill>
        </p:grpSpPr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419874" y="1275605"/>
              <a:ext cx="1368154" cy="1368152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75112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99" b="0" kern="0">
                  <a:ln w="76200" cmpd="sng"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rPr>
                <a:t>     </a:t>
              </a:r>
            </a:p>
          </p:txBody>
        </p:sp>
        <p:sp>
          <p:nvSpPr>
            <p:cNvPr id="37" name="TextBox 15"/>
            <p:cNvSpPr txBox="1">
              <a:spLocks noChangeArrowheads="1"/>
            </p:cNvSpPr>
            <p:nvPr/>
          </p:nvSpPr>
          <p:spPr bwMode="auto">
            <a:xfrm>
              <a:off x="3347864" y="1662944"/>
              <a:ext cx="1512168" cy="53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0" kern="0" dirty="0">
                  <a:solidFill>
                    <a:schemeClr val="bg1"/>
                  </a:solidFill>
                  <a:latin typeface="Verdana" charset="0"/>
                </a:rPr>
                <a:t>Climate</a:t>
              </a:r>
              <a:br>
                <a:rPr lang="en-US" b="0" kern="0" dirty="0">
                  <a:solidFill>
                    <a:schemeClr val="bg1"/>
                  </a:solidFill>
                  <a:latin typeface="Verdana" charset="0"/>
                </a:rPr>
              </a:br>
              <a:r>
                <a:rPr lang="en-US" b="0" kern="0" dirty="0">
                  <a:solidFill>
                    <a:schemeClr val="bg1"/>
                  </a:solidFill>
                  <a:latin typeface="Verdana" charset="0"/>
                </a:rPr>
                <a:t>Data Store</a:t>
              </a:r>
            </a:p>
          </p:txBody>
        </p: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2701910" y="1013873"/>
            <a:ext cx="2016657" cy="1824091"/>
            <a:chOff x="2627784" y="2535746"/>
            <a:chExt cx="1512168" cy="1368152"/>
          </a:xfrm>
          <a:solidFill>
            <a:srgbClr val="CC0000"/>
          </a:solidFill>
        </p:grpSpPr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2699792" y="2535746"/>
              <a:ext cx="1368152" cy="1368152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75112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99" b="0" kern="0">
                  <a:solidFill>
                    <a:sysClr val="windowText" lastClr="000000"/>
                  </a:solidFill>
                </a:rPr>
                <a:t>     </a:t>
              </a:r>
            </a:p>
          </p:txBody>
        </p: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2627784" y="2880563"/>
              <a:ext cx="1512168" cy="692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  <a:t>Sectoral</a:t>
              </a:r>
              <a:b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</a:br>
              <a: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  <a:t>Information</a:t>
              </a:r>
              <a:b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</a:br>
              <a: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  <a:t>System</a:t>
              </a:r>
            </a:p>
          </p:txBody>
        </p:sp>
      </p:grpSp>
      <p:grpSp>
        <p:nvGrpSpPr>
          <p:cNvPr id="47" name="Group 46"/>
          <p:cNvGrpSpPr>
            <a:grpSpLocks/>
          </p:cNvGrpSpPr>
          <p:nvPr/>
        </p:nvGrpSpPr>
        <p:grpSpPr bwMode="auto">
          <a:xfrm>
            <a:off x="5233525" y="991042"/>
            <a:ext cx="2016657" cy="1824092"/>
            <a:chOff x="4066025" y="2535746"/>
            <a:chExt cx="1512168" cy="1368152"/>
          </a:xfrm>
          <a:solidFill>
            <a:srgbClr val="CC0000"/>
          </a:solidFill>
        </p:grpSpPr>
        <p:sp>
          <p:nvSpPr>
            <p:cNvPr id="48" name="Oval 14"/>
            <p:cNvSpPr>
              <a:spLocks noChangeArrowheads="1"/>
            </p:cNvSpPr>
            <p:nvPr/>
          </p:nvSpPr>
          <p:spPr bwMode="auto">
            <a:xfrm>
              <a:off x="4139952" y="2535746"/>
              <a:ext cx="1368152" cy="1368152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75112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99" b="0" kern="0">
                  <a:solidFill>
                    <a:sysClr val="windowText" lastClr="000000"/>
                  </a:solidFill>
                </a:rPr>
                <a:t>     </a:t>
              </a:r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4066025" y="2962844"/>
              <a:ext cx="1512168" cy="48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 smtClean="0">
                  <a:solidFill>
                    <a:sysClr val="window" lastClr="FFFFFF"/>
                  </a:solidFill>
                  <a:latin typeface="Verdana" charset="0"/>
                </a:rPr>
                <a:t>Evaluation and</a:t>
              </a:r>
              <a: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  <a:t/>
              </a:r>
              <a:br>
                <a:rPr lang="en-US" sz="1800" b="0" kern="0" dirty="0">
                  <a:solidFill>
                    <a:sysClr val="window" lastClr="FFFFFF"/>
                  </a:solidFill>
                  <a:latin typeface="Verdana" charset="0"/>
                </a:rPr>
              </a:br>
              <a:r>
                <a:rPr lang="en-US" sz="1800" b="0" kern="0" dirty="0" smtClean="0">
                  <a:solidFill>
                    <a:sysClr val="window" lastClr="FFFFFF"/>
                  </a:solidFill>
                  <a:latin typeface="Verdana" charset="0"/>
                </a:rPr>
                <a:t>Quality Control</a:t>
              </a:r>
              <a:endParaRPr lang="en-US" sz="1800" b="0" kern="0" dirty="0">
                <a:solidFill>
                  <a:sysClr val="window" lastClr="FFFFFF"/>
                </a:solidFill>
                <a:latin typeface="Verdana" charset="0"/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7690166" y="1013873"/>
            <a:ext cx="2016657" cy="1824092"/>
            <a:chOff x="4067944" y="2535746"/>
            <a:chExt cx="1512168" cy="1368152"/>
          </a:xfrm>
          <a:solidFill>
            <a:srgbClr val="CC0000"/>
          </a:solidFill>
        </p:grpSpPr>
        <p:sp>
          <p:nvSpPr>
            <p:cNvPr id="54" name="Oval 14"/>
            <p:cNvSpPr>
              <a:spLocks noChangeArrowheads="1"/>
            </p:cNvSpPr>
            <p:nvPr/>
          </p:nvSpPr>
          <p:spPr bwMode="auto">
            <a:xfrm>
              <a:off x="4139952" y="2535746"/>
              <a:ext cx="1368152" cy="1368152"/>
            </a:xfrm>
            <a:prstGeom prst="ellipse">
              <a:avLst/>
            </a:prstGeom>
            <a:solidFill>
              <a:srgbClr val="FF6600"/>
            </a:solidFill>
            <a:ln w="38100">
              <a:solidFill>
                <a:srgbClr val="751126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799" b="0" kern="0">
                  <a:solidFill>
                    <a:sysClr val="windowText" lastClr="000000"/>
                  </a:solidFill>
                </a:rPr>
                <a:t>     </a:t>
              </a:r>
            </a:p>
          </p:txBody>
        </p:sp>
        <p:sp>
          <p:nvSpPr>
            <p:cNvPr id="55" name="TextBox 17"/>
            <p:cNvSpPr txBox="1">
              <a:spLocks noChangeArrowheads="1"/>
            </p:cNvSpPr>
            <p:nvPr/>
          </p:nvSpPr>
          <p:spPr bwMode="auto">
            <a:xfrm>
              <a:off x="4067944" y="2965691"/>
              <a:ext cx="1512168" cy="484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1pPr>
              <a:lvl2pPr marL="742950" indent="-28575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2pPr>
              <a:lvl3pPr marL="11430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3pPr>
              <a:lvl4pPr marL="16002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4pPr>
              <a:lvl5pPr marL="2057400" indent="-228600"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Gill Sans" charset="0"/>
                  <a:ea typeface="ヒラギノ角ゴ ProN W3" charset="0"/>
                  <a:cs typeface="ヒラギノ角ゴ ProN W3" charset="0"/>
                  <a:sym typeface="Gill Sans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kern="0" dirty="0" smtClean="0">
                  <a:solidFill>
                    <a:sysClr val="window" lastClr="FFFFFF"/>
                  </a:solidFill>
                  <a:latin typeface="Verdana" charset="0"/>
                </a:rPr>
                <a:t>Outreach and Dissemination</a:t>
              </a:r>
              <a:endParaRPr lang="en-US" sz="1800" b="0" kern="0" dirty="0">
                <a:solidFill>
                  <a:sysClr val="window" lastClr="FFFFFF"/>
                </a:solidFill>
                <a:latin typeface="Verdana" charset="0"/>
              </a:endParaRP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27064" y="3106331"/>
            <a:ext cx="22348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180000" algn="l" defTabSz="457200"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ECVs 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past, present and future</a:t>
            </a:r>
          </a:p>
          <a:p>
            <a:pPr marL="180000" lvl="1" indent="-180000" algn="l" defTabSz="457200"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Observed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, </a:t>
            </a:r>
            <a:r>
              <a:rPr lang="en-US" sz="1600" b="0" dirty="0" err="1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reanalysed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 and simulated</a:t>
            </a:r>
          </a:p>
          <a:p>
            <a:pPr marL="180000" lvl="1" indent="-180000" algn="l" defTabSz="457200"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Derived climate indicators</a:t>
            </a:r>
          </a:p>
          <a:p>
            <a:pPr marL="180000" lvl="1" indent="-180000" algn="l" defTabSz="457200"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Tools to 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support 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adaptation and 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mitigation 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at 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global and European level </a:t>
            </a:r>
            <a:endParaRPr lang="en-GB" sz="1600" b="0" dirty="0">
              <a:solidFill>
                <a:srgbClr val="344478"/>
              </a:solidFill>
              <a:latin typeface="Calibri" panose="020F0502020204030204" pitchFamily="34" charset="0"/>
              <a:ea typeface="ヒラギノ角ゴ ProN W3" charset="0"/>
              <a:cs typeface="Verdana" charset="0"/>
            </a:endParaRPr>
          </a:p>
        </p:txBody>
      </p:sp>
      <p:pic>
        <p:nvPicPr>
          <p:cNvPr id="57" name="Picture 56" descr="ic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52"/>
          <a:stretch/>
        </p:blipFill>
        <p:spPr bwMode="auto">
          <a:xfrm>
            <a:off x="2647868" y="3187990"/>
            <a:ext cx="2205761" cy="14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icon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03"/>
          <a:stretch/>
        </p:blipFill>
        <p:spPr bwMode="auto">
          <a:xfrm>
            <a:off x="2659207" y="4735317"/>
            <a:ext cx="1426231" cy="144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Content Placeholder 5"/>
          <p:cNvSpPr txBox="1">
            <a:spLocks/>
          </p:cNvSpPr>
          <p:nvPr/>
        </p:nvSpPr>
        <p:spPr>
          <a:xfrm>
            <a:off x="4918272" y="3116630"/>
            <a:ext cx="2647165" cy="2774228"/>
          </a:xfrm>
          <a:prstGeom prst="rect">
            <a:avLst/>
          </a:prstGeom>
        </p:spPr>
        <p:txBody>
          <a:bodyPr/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180000" indent="-180000"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Monitors quality of C3S products and services</a:t>
            </a:r>
          </a:p>
          <a:p>
            <a:pPr marL="180000" indent="-180000"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Ensures C3S delivers state-of-the-art climate information to end-users</a:t>
            </a:r>
          </a:p>
          <a:p>
            <a:pPr marL="180000" indent="-180000"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Identifies gaps in service provision</a:t>
            </a:r>
          </a:p>
          <a:p>
            <a:pPr marL="180000" indent="-180000" eaLnBrk="1" hangingPunct="1">
              <a:spcBef>
                <a:spcPct val="0"/>
              </a:spcBef>
              <a:buClr>
                <a:srgbClr val="751126"/>
              </a:buClr>
              <a:buFontTx/>
              <a:buChar char="•"/>
            </a:pP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Bridges Copernicus with the research 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a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genda in Europe (e.g. H2020, national research projects)</a:t>
            </a:r>
          </a:p>
        </p:txBody>
      </p:sp>
      <p:sp>
        <p:nvSpPr>
          <p:cNvPr id="60" name="Content Placeholder 5"/>
          <p:cNvSpPr txBox="1">
            <a:spLocks/>
          </p:cNvSpPr>
          <p:nvPr/>
        </p:nvSpPr>
        <p:spPr>
          <a:xfrm>
            <a:off x="7550001" y="3087752"/>
            <a:ext cx="2355999" cy="334981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>
              <a:spcBef>
                <a:spcPct val="0"/>
              </a:spcBef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Web content </a:t>
            </a:r>
            <a:endParaRPr lang="en-US" sz="1600" b="0" dirty="0" smtClean="0">
              <a:solidFill>
                <a:srgbClr val="344478"/>
              </a:solidFill>
              <a:latin typeface="Calibri" panose="020F0502020204030204" pitchFamily="34" charset="0"/>
              <a:ea typeface="ヒラギノ角ゴ ProN W3" charset="0"/>
              <a:cs typeface="Verdana" charset="0"/>
            </a:endParaRPr>
          </a:p>
          <a:p>
            <a:pPr marL="180000" indent="-180000">
              <a:spcBef>
                <a:spcPct val="0"/>
              </a:spcBef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Public 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outreach</a:t>
            </a:r>
          </a:p>
          <a:p>
            <a:pPr marL="180000" indent="-180000">
              <a:spcBef>
                <a:spcPct val="0"/>
              </a:spcBef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Coordination with national 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outreach</a:t>
            </a:r>
            <a:endParaRPr lang="en-US" sz="1600" b="0" dirty="0">
              <a:solidFill>
                <a:srgbClr val="344478"/>
              </a:solidFill>
              <a:latin typeface="Calibri" panose="020F0502020204030204" pitchFamily="34" charset="0"/>
              <a:ea typeface="ヒラギノ角ゴ ProN W3" charset="0"/>
              <a:cs typeface="Verdana" charset="0"/>
            </a:endParaRPr>
          </a:p>
          <a:p>
            <a:pPr marL="180000" indent="-180000">
              <a:spcBef>
                <a:spcPct val="0"/>
              </a:spcBef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Liaison with public authorities</a:t>
            </a:r>
          </a:p>
          <a:p>
            <a:pPr marL="180000" indent="-180000">
              <a:spcBef>
                <a:spcPct val="0"/>
              </a:spcBef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C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onferences</a:t>
            </a: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, 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seminars</a:t>
            </a:r>
            <a:endParaRPr lang="en-US" sz="1600" b="0" dirty="0">
              <a:solidFill>
                <a:srgbClr val="344478"/>
              </a:solidFill>
              <a:latin typeface="Calibri" panose="020F0502020204030204" pitchFamily="34" charset="0"/>
              <a:ea typeface="ヒラギノ角ゴ ProN W3" charset="0"/>
              <a:cs typeface="Verdana" charset="0"/>
            </a:endParaRPr>
          </a:p>
          <a:p>
            <a:pPr marL="180000" indent="-180000">
              <a:spcBef>
                <a:spcPct val="0"/>
              </a:spcBef>
              <a:buClr>
                <a:srgbClr val="751126"/>
              </a:buClr>
              <a:buSzPct val="120000"/>
              <a:buFontTx/>
              <a:buChar char="•"/>
            </a:pPr>
            <a:r>
              <a:rPr lang="en-US" sz="1600" b="0" dirty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Training and </a:t>
            </a:r>
            <a:r>
              <a:rPr lang="en-US" sz="1600" b="0" dirty="0" smtClean="0">
                <a:solidFill>
                  <a:srgbClr val="344478"/>
                </a:solidFill>
                <a:latin typeface="Calibri" panose="020F0502020204030204" pitchFamily="34" charset="0"/>
                <a:ea typeface="ヒラギノ角ゴ ProN W3" charset="0"/>
                <a:cs typeface="Verdana" charset="0"/>
              </a:rPr>
              <a:t>education</a:t>
            </a:r>
            <a:endParaRPr lang="en-US" sz="1600" b="0" dirty="0">
              <a:solidFill>
                <a:srgbClr val="344478"/>
              </a:solidFill>
              <a:latin typeface="Calibri" panose="020F0502020204030204" pitchFamily="34" charset="0"/>
              <a:ea typeface="ヒラギノ角ゴ ProN W3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8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487" y="206062"/>
            <a:ext cx="2331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solidFill>
                  <a:schemeClr val="bg1"/>
                </a:solidFill>
                <a:latin typeface="PF Square Sans Pro"/>
              </a:rPr>
              <a:t>Climate Data Store</a:t>
            </a:r>
            <a:endParaRPr lang="en-GB" sz="2000" b="0" dirty="0">
              <a:solidFill>
                <a:schemeClr val="bg1"/>
              </a:solidFill>
              <a:latin typeface="PF Squar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693" y="1247831"/>
            <a:ext cx="3942105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240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Technical challenges:</a:t>
            </a:r>
          </a:p>
          <a:p>
            <a:pPr algn="l"/>
            <a:endParaRPr lang="en-GB" sz="2400" dirty="0" smtClean="0">
              <a:solidFill>
                <a:srgbClr val="00009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algn="l"/>
            <a:endParaRPr lang="en-GB" sz="2400" dirty="0">
              <a:solidFill>
                <a:srgbClr val="000090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Diversity of users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Diversity of data sets 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Very large data volumes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Data residing at different locations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Interoperability, efficiency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User-defined workflows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Variety </a:t>
            </a:r>
            <a:r>
              <a:rPr lang="en-GB" sz="1800" b="0" dirty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of presentation </a:t>
            </a: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methods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Need for interactivity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A</a:t>
            </a: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ccess via API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User management</a:t>
            </a:r>
          </a:p>
          <a:p>
            <a:pPr marL="285750" indent="-285750" algn="l">
              <a:buFont typeface="Arial" charset="0"/>
              <a:buChar char="•"/>
            </a:pPr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Performance monitoring</a:t>
            </a:r>
          </a:p>
          <a:p>
            <a:pPr algn="l"/>
            <a:r>
              <a:rPr lang="en-GB" sz="1800" b="0" dirty="0" smtClean="0">
                <a:solidFill>
                  <a:srgbClr val="0B6192"/>
                </a:solidFill>
                <a:latin typeface="PF Square Sans Pro" charset="0"/>
                <a:ea typeface="PF Square Sans Pro" charset="0"/>
                <a:cs typeface="PF Square Sans Pro" charset="0"/>
              </a:rPr>
              <a:t> </a:t>
            </a:r>
            <a:endParaRPr lang="en-GB" sz="1800" b="0" dirty="0">
              <a:solidFill>
                <a:srgbClr val="0B6192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342900" indent="-342900" algn="l">
              <a:buFont typeface="Arial"/>
              <a:buChar char="•"/>
            </a:pPr>
            <a:endParaRPr lang="en-GB" sz="1800" b="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14" name="Content Placeholder 3" descr="application.png"/>
          <p:cNvPicPr>
            <a:picLocks noChangeAspect="1"/>
          </p:cNvPicPr>
          <p:nvPr/>
        </p:nvPicPr>
        <p:blipFill rotWithShape="1">
          <a:blip r:embed="rId2"/>
          <a:srcRect l="10235" t="-1844" r="7171" b="-1844"/>
          <a:stretch/>
        </p:blipFill>
        <p:spPr>
          <a:xfrm>
            <a:off x="4330583" y="1998979"/>
            <a:ext cx="4899332" cy="393081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90355" y="2754086"/>
            <a:ext cx="7402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F Square Sans Pro" charset="0"/>
                <a:ea typeface="PF Square Sans Pro" charset="0"/>
                <a:cs typeface="PF Square Sans Pro" charset="0"/>
              </a:rPr>
              <a:t>maps</a:t>
            </a:r>
            <a:endParaRPr lang="en-US" sz="14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45571" y="4506686"/>
            <a:ext cx="74022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PF Square Sans Pro" charset="0"/>
                <a:ea typeface="PF Square Sans Pro" charset="0"/>
                <a:cs typeface="PF Square Sans Pro" charset="0"/>
              </a:rPr>
              <a:t>t</a:t>
            </a:r>
            <a:r>
              <a:rPr lang="en-US" sz="1400" dirty="0" smtClean="0">
                <a:latin typeface="PF Square Sans Pro" charset="0"/>
                <a:ea typeface="PF Square Sans Pro" charset="0"/>
                <a:cs typeface="PF Square Sans Pro" charset="0"/>
              </a:rPr>
              <a:t>ext</a:t>
            </a:r>
            <a:endParaRPr lang="en-US" sz="14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01276" y="2629297"/>
            <a:ext cx="96331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F Square Sans Pro" charset="0"/>
                <a:ea typeface="PF Square Sans Pro" charset="0"/>
                <a:cs typeface="PF Square Sans Pro" charset="0"/>
              </a:rPr>
              <a:t>controls</a:t>
            </a:r>
            <a:endParaRPr lang="en-US" sz="14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86321" y="5063983"/>
            <a:ext cx="83685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PF Square Sans Pro" charset="0"/>
                <a:ea typeface="PF Square Sans Pro" charset="0"/>
                <a:cs typeface="PF Square Sans Pro" charset="0"/>
              </a:rPr>
              <a:t>graphs</a:t>
            </a:r>
            <a:endParaRPr lang="en-US" sz="1400" dirty="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4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5991417" y="997527"/>
            <a:ext cx="3504377" cy="53856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2438" indent="-452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900">
                <a:solidFill>
                  <a:srgbClr val="00468C"/>
                </a:solidFill>
                <a:latin typeface="+mn-lt"/>
                <a:ea typeface="ＭＳ Ｐゴシック" charset="0"/>
                <a:cs typeface="+mn-cs"/>
              </a:defRPr>
            </a:lvl1pPr>
            <a:lvl2pPr marL="804863" indent="-350838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>
                <a:solidFill>
                  <a:srgbClr val="00468C"/>
                </a:solidFill>
                <a:latin typeface="+mn-lt"/>
                <a:ea typeface="ＭＳ Ｐゴシック" charset="0"/>
              </a:defRPr>
            </a:lvl2pPr>
            <a:lvl3pPr marL="108902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700">
                <a:solidFill>
                  <a:srgbClr val="00468C"/>
                </a:solidFill>
                <a:latin typeface="+mn-lt"/>
                <a:ea typeface="ＭＳ Ｐゴシック" charset="0"/>
              </a:defRPr>
            </a:lvl3pPr>
            <a:lvl4pPr marL="13557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0"/>
              <a:buChar char="«"/>
              <a:defRPr sz="1600">
                <a:solidFill>
                  <a:srgbClr val="00468C"/>
                </a:solidFill>
                <a:latin typeface="+mn-lt"/>
                <a:ea typeface="ＭＳ Ｐゴシック" charset="0"/>
              </a:defRPr>
            </a:lvl4pPr>
            <a:lvl5pPr marL="1582738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charset="0"/>
              <a:buChar char="«"/>
              <a:defRPr sz="1500">
                <a:solidFill>
                  <a:srgbClr val="00468C"/>
                </a:solidFill>
                <a:latin typeface="+mn-lt"/>
                <a:ea typeface="ＭＳ Ｐゴシック" charset="0"/>
              </a:defRPr>
            </a:lvl5pPr>
            <a:lvl6pPr marL="20399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6pPr>
            <a:lvl7pPr marL="24971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7pPr>
            <a:lvl8pPr marL="29543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8pPr>
            <a:lvl9pPr marL="3411538" indent="-225425" algn="l" rtl="0" fontAlgn="base">
              <a:spcBef>
                <a:spcPct val="20000"/>
              </a:spcBef>
              <a:spcAft>
                <a:spcPct val="0"/>
              </a:spcAft>
              <a:buClr>
                <a:srgbClr val="FFC901"/>
              </a:buClr>
              <a:buFont typeface="Wingdings" pitchFamily="2" charset="2"/>
              <a:buChar char="«"/>
              <a:defRPr sz="1500">
                <a:solidFill>
                  <a:srgbClr val="00468C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941333"/>
                </a:solidFill>
                <a:latin typeface="PF Square Sans Pro" charset="0"/>
                <a:ea typeface="PF Square Sans Pro" charset="0"/>
                <a:cs typeface="PF Square Sans Pro" charset="0"/>
              </a:rPr>
              <a:t>Development of CDS software infrastructure</a:t>
            </a:r>
            <a:endParaRPr lang="en-US" sz="2400" dirty="0" smtClean="0">
              <a:solidFill>
                <a:srgbClr val="344478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spcBef>
                <a:spcPts val="1032"/>
              </a:spcBef>
              <a:buNone/>
              <a:defRPr/>
            </a:pPr>
            <a:r>
              <a:rPr lang="en-US" sz="1800" b="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2016 Q1: Start of contract</a:t>
            </a:r>
            <a:endParaRPr lang="en-US" sz="1800" b="0" dirty="0">
              <a:solidFill>
                <a:srgbClr val="344478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spcBef>
                <a:spcPts val="1032"/>
              </a:spcBef>
              <a:buNone/>
              <a:defRPr/>
            </a:pPr>
            <a:r>
              <a:rPr lang="en-US" sz="1800" b="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2016 Q3: Initial release of working prototype for limited testing</a:t>
            </a:r>
            <a:endParaRPr lang="en-US" sz="1800" b="0" dirty="0">
              <a:solidFill>
                <a:srgbClr val="344478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spcBef>
                <a:spcPts val="1032"/>
              </a:spcBef>
              <a:buNone/>
              <a:defRPr/>
            </a:pPr>
            <a:r>
              <a:rPr lang="en-US" sz="1800" b="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2017 Q1: First functional release exposed to a large user group, then quarterly releases with added functionality</a:t>
            </a:r>
          </a:p>
          <a:p>
            <a:pPr marL="0" indent="0">
              <a:spcBef>
                <a:spcPts val="1032"/>
              </a:spcBef>
              <a:buNone/>
              <a:defRPr/>
            </a:pPr>
            <a:r>
              <a:rPr lang="en-US" sz="1800" b="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2018 Q1: Final release </a:t>
            </a:r>
          </a:p>
          <a:p>
            <a:pPr marL="0" indent="0">
              <a:spcBef>
                <a:spcPts val="1032"/>
              </a:spcBef>
              <a:buNone/>
              <a:defRPr/>
            </a:pPr>
            <a:endParaRPr lang="en-US" sz="2000" dirty="0" smtClean="0">
              <a:solidFill>
                <a:srgbClr val="941333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spcBef>
                <a:spcPts val="1032"/>
              </a:spcBef>
              <a:buNone/>
              <a:defRPr/>
            </a:pPr>
            <a:r>
              <a:rPr lang="en-US" sz="2000" dirty="0" smtClean="0">
                <a:solidFill>
                  <a:srgbClr val="941333"/>
                </a:solidFill>
                <a:latin typeface="PF Square Sans Pro" charset="0"/>
                <a:ea typeface="PF Square Sans Pro" charset="0"/>
                <a:cs typeface="PF Square Sans Pro" charset="0"/>
              </a:rPr>
              <a:t>Development of CDS toolbox</a:t>
            </a:r>
          </a:p>
          <a:p>
            <a:pPr marL="0" indent="0">
              <a:spcBef>
                <a:spcPts val="1032"/>
              </a:spcBef>
              <a:buNone/>
              <a:defRPr/>
            </a:pPr>
            <a:r>
              <a:rPr lang="en-US" sz="1800" b="0" dirty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2016 </a:t>
            </a:r>
            <a:r>
              <a:rPr lang="en-US" sz="1800" b="0" dirty="0" smtClean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Q2/Q3: </a:t>
            </a:r>
            <a:r>
              <a:rPr lang="en-US" sz="1800" b="0" dirty="0">
                <a:solidFill>
                  <a:srgbClr val="344478"/>
                </a:solidFill>
                <a:latin typeface="PF Square Sans Pro" charset="0"/>
                <a:ea typeface="PF Square Sans Pro" charset="0"/>
                <a:cs typeface="PF Square Sans Pro" charset="0"/>
              </a:rPr>
              <a:t>Start of contract</a:t>
            </a:r>
          </a:p>
          <a:p>
            <a:pPr marL="0" indent="0">
              <a:buNone/>
              <a:defRPr/>
            </a:pPr>
            <a:endParaRPr lang="en-US" sz="1800" b="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  <a:p>
            <a:pPr marL="0" indent="0">
              <a:buNone/>
              <a:defRPr/>
            </a:pPr>
            <a:endParaRPr lang="en-US" sz="1800" b="0" dirty="0">
              <a:solidFill>
                <a:schemeClr val="tx1"/>
              </a:solidFill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8" y="1053921"/>
            <a:ext cx="5426713" cy="5226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3487" y="206062"/>
            <a:ext cx="2331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solidFill>
                  <a:schemeClr val="bg1"/>
                </a:solidFill>
                <a:latin typeface="PF Square Sans Pro"/>
              </a:rPr>
              <a:t>Climate Data Store</a:t>
            </a:r>
            <a:endParaRPr lang="en-GB" sz="2000" b="0" dirty="0">
              <a:solidFill>
                <a:schemeClr val="bg1"/>
              </a:solidFill>
              <a:latin typeface="PF Squar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580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487" y="206062"/>
            <a:ext cx="23310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solidFill>
                  <a:schemeClr val="bg1"/>
                </a:solidFill>
                <a:latin typeface="PF Square Sans Pro"/>
              </a:rPr>
              <a:t>CDS data content</a:t>
            </a:r>
            <a:endParaRPr lang="en-GB" sz="2000" b="0" dirty="0">
              <a:solidFill>
                <a:schemeClr val="bg1"/>
              </a:solidFill>
              <a:latin typeface="PF Square Sans Pro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36351688"/>
              </p:ext>
            </p:extLst>
          </p:nvPr>
        </p:nvGraphicFramePr>
        <p:xfrm>
          <a:off x="737810" y="997102"/>
          <a:ext cx="7936581" cy="1800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99705563"/>
              </p:ext>
            </p:extLst>
          </p:nvPr>
        </p:nvGraphicFramePr>
        <p:xfrm>
          <a:off x="438315" y="3060096"/>
          <a:ext cx="7529287" cy="3344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5" t="3785" r="3885" b="2731"/>
          <a:stretch/>
        </p:blipFill>
        <p:spPr>
          <a:xfrm>
            <a:off x="84348" y="934050"/>
            <a:ext cx="660693" cy="662930"/>
          </a:xfrm>
          <a:prstGeom prst="ellipse">
            <a:avLst/>
          </a:prstGeom>
          <a:ln w="63500" cap="rnd"/>
          <a:effectLst>
            <a:reflection blurRad="6350" stA="30000" endA="300" endPos="37000" dist="1270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Up-Down Arrow 4"/>
          <p:cNvSpPr/>
          <p:nvPr/>
        </p:nvSpPr>
        <p:spPr bwMode="auto">
          <a:xfrm>
            <a:off x="8164286" y="3060096"/>
            <a:ext cx="1426027" cy="3220961"/>
          </a:xfrm>
          <a:prstGeom prst="upDownArrow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1" i="0" u="none" strike="noStrike" cap="none" normalizeH="0" baseline="0" dirty="0" smtClean="0">
              <a:ln>
                <a:noFill/>
              </a:ln>
              <a:solidFill>
                <a:srgbClr val="00468C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5400000">
            <a:off x="7562165" y="4532207"/>
            <a:ext cx="271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PF Square Sans Pro" charset="0"/>
                <a:ea typeface="PF Square Sans Pro" charset="0"/>
                <a:cs typeface="PF Square Sans Pro" charset="0"/>
              </a:rPr>
              <a:t>Climate Indicators</a:t>
            </a:r>
            <a:endParaRPr lang="en-US" sz="2000">
              <a:latin typeface="PF Square Sans Pro" charset="0"/>
              <a:ea typeface="PF Square Sans Pro" charset="0"/>
              <a:cs typeface="PF Squar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BB9-1E30-A94E-9D02-07598F62FC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3486" y="206062"/>
            <a:ext cx="327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0" dirty="0" smtClean="0">
                <a:solidFill>
                  <a:schemeClr val="bg1"/>
                </a:solidFill>
                <a:latin typeface="PF Square Sans Pro"/>
              </a:rPr>
              <a:t>ECV roadmap</a:t>
            </a:r>
            <a:endParaRPr lang="en-GB" sz="2000" b="0" dirty="0">
              <a:solidFill>
                <a:schemeClr val="bg1"/>
              </a:solidFill>
              <a:latin typeface="PF Square Sans Pro"/>
            </a:endParaRPr>
          </a:p>
        </p:txBody>
      </p:sp>
      <p:pic>
        <p:nvPicPr>
          <p:cNvPr id="5" name="Picture 4" descr="ECV_roadmap.xlsx.pdf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3" t="11993" r="7942" b="11640"/>
          <a:stretch/>
        </p:blipFill>
        <p:spPr>
          <a:xfrm>
            <a:off x="483812" y="895045"/>
            <a:ext cx="8923941" cy="560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7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New Powerpoint Template">
  <a:themeElements>
    <a:clrScheme name="New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ew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1" i="0" u="none" strike="noStrike" cap="none" normalizeH="0" baseline="0" smtClean="0">
            <a:ln>
              <a:noFill/>
            </a:ln>
            <a:solidFill>
              <a:srgbClr val="00468C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ew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30634</TotalTime>
  <Words>1049</Words>
  <Application>Microsoft Macintosh PowerPoint</Application>
  <PresentationFormat>A4 Paper (210x297 mm)</PresentationFormat>
  <Paragraphs>295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Calibri</vt:lpstr>
      <vt:lpstr>Gill Sans</vt:lpstr>
      <vt:lpstr>ＭＳ Ｐゴシック</vt:lpstr>
      <vt:lpstr>PF Square Sans Pro</vt:lpstr>
      <vt:lpstr>Verdana</vt:lpstr>
      <vt:lpstr>Wingdings</vt:lpstr>
      <vt:lpstr>ヒラギノ角ゴ ProN W3</vt:lpstr>
      <vt:lpstr>Arial</vt:lpstr>
      <vt:lpstr>New Powerpoint Template</vt:lpstr>
      <vt:lpstr>1_New Powerpoint Template</vt:lpstr>
      <vt:lpstr>2_New Powerpoint Template</vt:lpstr>
      <vt:lpstr>3_New Powerpoint Template</vt:lpstr>
      <vt:lpstr>Copernicus Climate Change 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Copernicus Programme</dc:title>
  <dc:creator>FRANCRI</dc:creator>
  <cp:lastModifiedBy>Jean-Noel Thepaut</cp:lastModifiedBy>
  <cp:revision>1687</cp:revision>
  <cp:lastPrinted>2013-10-15T14:19:34Z</cp:lastPrinted>
  <dcterms:created xsi:type="dcterms:W3CDTF">2009-08-19T14:59:48Z</dcterms:created>
  <dcterms:modified xsi:type="dcterms:W3CDTF">2016-03-16T07:04:33Z</dcterms:modified>
</cp:coreProperties>
</file>