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368" r:id="rId1"/>
    <p:sldMasterId id="2147484452" r:id="rId2"/>
    <p:sldMasterId id="2147484501" r:id="rId3"/>
    <p:sldMasterId id="2147484598" r:id="rId4"/>
    <p:sldMasterId id="2147484607" r:id="rId5"/>
    <p:sldMasterId id="2147484619" r:id="rId6"/>
    <p:sldMasterId id="2147484632" r:id="rId7"/>
    <p:sldMasterId id="2147484645" r:id="rId8"/>
    <p:sldMasterId id="2147484657" r:id="rId9"/>
  </p:sldMasterIdLst>
  <p:notesMasterIdLst>
    <p:notesMasterId r:id="rId36"/>
  </p:notesMasterIdLst>
  <p:handoutMasterIdLst>
    <p:handoutMasterId r:id="rId37"/>
  </p:handoutMasterIdLst>
  <p:sldIdLst>
    <p:sldId id="424" r:id="rId10"/>
    <p:sldId id="490" r:id="rId11"/>
    <p:sldId id="512" r:id="rId12"/>
    <p:sldId id="492" r:id="rId13"/>
    <p:sldId id="523" r:id="rId14"/>
    <p:sldId id="504" r:id="rId15"/>
    <p:sldId id="522" r:id="rId16"/>
    <p:sldId id="506" r:id="rId17"/>
    <p:sldId id="510" r:id="rId18"/>
    <p:sldId id="511" r:id="rId19"/>
    <p:sldId id="521" r:id="rId20"/>
    <p:sldId id="509" r:id="rId21"/>
    <p:sldId id="505" r:id="rId22"/>
    <p:sldId id="503" r:id="rId23"/>
    <p:sldId id="493" r:id="rId24"/>
    <p:sldId id="516" r:id="rId25"/>
    <p:sldId id="501" r:id="rId26"/>
    <p:sldId id="499" r:id="rId27"/>
    <p:sldId id="497" r:id="rId28"/>
    <p:sldId id="495" r:id="rId29"/>
    <p:sldId id="496" r:id="rId30"/>
    <p:sldId id="513" r:id="rId31"/>
    <p:sldId id="518" r:id="rId32"/>
    <p:sldId id="514" r:id="rId33"/>
    <p:sldId id="515" r:id="rId34"/>
    <p:sldId id="461" r:id="rId35"/>
  </p:sldIdLst>
  <p:sldSz cx="9144000" cy="6858000" type="screen4x3"/>
  <p:notesSz cx="6794500" cy="99314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ＭＳ Ｐゴシック" panose="020B0600070205080204" pitchFamily="34" charset="-128"/>
      <p:regular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FF99"/>
    <a:srgbClr val="FFFFCC"/>
    <a:srgbClr val="339966"/>
    <a:srgbClr val="CCFFCC"/>
    <a:srgbClr val="008080"/>
    <a:srgbClr val="FF6600"/>
    <a:srgbClr val="B2B2B2"/>
    <a:srgbClr val="00FF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2" autoAdjust="0"/>
    <p:restoredTop sz="94660"/>
  </p:normalViewPr>
  <p:slideViewPr>
    <p:cSldViewPr>
      <p:cViewPr varScale="1">
        <p:scale>
          <a:sx n="55" d="100"/>
          <a:sy n="55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71" cy="496810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028" y="1"/>
            <a:ext cx="2944870" cy="496810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0FDFC7-BC62-4C5B-A34D-DDC9CE2F5479}" type="datetimeFigureOut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4590"/>
            <a:ext cx="2944871" cy="4952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028" y="9434590"/>
            <a:ext cx="2944870" cy="4952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709A4D-B88A-451A-BCF5-456EFC50D2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5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71" cy="496810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028" y="1"/>
            <a:ext cx="2944870" cy="496810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9D2D4C-3CD5-45E1-94BC-0B93396F27D5}" type="datetimeFigureOut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970" y="4717296"/>
            <a:ext cx="5436561" cy="4468091"/>
          </a:xfrm>
          <a:prstGeom prst="rect">
            <a:avLst/>
          </a:prstGeom>
        </p:spPr>
        <p:txBody>
          <a:bodyPr vert="horz" lIns="95561" tIns="47781" rIns="95561" bIns="4778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4590"/>
            <a:ext cx="2944871" cy="4952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028" y="9434590"/>
            <a:ext cx="2944870" cy="49521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2C913B-CF35-434C-958B-D2183416123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73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53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9472" indent="-280567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2264" indent="-224452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71170" indent="-224452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20076" indent="-224452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8982" indent="-224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7888" indent="-224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6793" indent="-224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5699" indent="-224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C5567C8-2F93-48B6-8927-F39BF781674B}" type="slidenum">
              <a:rPr lang="en-GB" altLang="de-DE" smtClean="0">
                <a:solidFill>
                  <a:srgbClr val="000000"/>
                </a:solidFill>
              </a:rPr>
              <a:pPr eaLnBrk="1" hangingPunct="1"/>
              <a:t>7</a:t>
            </a:fld>
            <a:endParaRPr lang="en-GB" alt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F873-1970-4580-A8F5-BA7215DE1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>
            <a:lvl1pPr>
              <a:defRPr sz="200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B4DD49C-64F4-4D15-9223-196311EDAC8E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05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D40B-8A81-438C-A4F8-2529391D10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E2E1-E565-4A74-92CB-08C214757E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4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24FF-9FFE-4763-920F-B18D83022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4300-DB01-47FE-881F-D7B83882EF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de-D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C540413-4E8E-4A83-969E-E997FCB570F7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B008C0A-A923-4EEC-9822-BCA5E6C372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7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7AB7290-BE13-4734-A887-223B63994E92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6A30C44-6302-4348-99E0-4C31AC52759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3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DBCC649-2769-4FFF-A783-67CE629F8168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A6EE7A1-210E-42C3-932D-16C4328D846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3128996-FB3E-4109-85C5-D179BC4B12E2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05374CE-DDE2-4DE3-9845-8D9961C1965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6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1274A53-8ED2-4825-9E3E-F49238A6C98F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49FF6C3-311E-4A11-906D-284B78F1FDA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7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06B93C7-6657-40BB-B49B-FD4FBC47FD8C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3F40213-9CEE-4388-AEAA-4201015FF23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09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15032F0-5400-457B-BF69-548FEF746A8C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3CB2B52-0169-484E-B782-3076AD8F70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99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9624139-A7B6-4A15-836D-BFE4F74300F6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9D32E35-29A5-45A6-97FB-86F9D4D5261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2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FAAF-7AF9-41B5-930C-A7842F1BD1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9330-011D-4723-9BDA-4E11F49A43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11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5353EEB-55A1-4057-B92C-A51349A07A64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0D4C187-6601-4B5D-961F-A4F12026EA6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45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251DD49-8817-4990-B494-0CDC9C039725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891B313-F419-42CB-843A-56BDC1C9DC4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77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56F503A-5145-4E70-89C4-BC6DAE79FE09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5A02412-A50F-417F-B406-869339D9338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9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F01C-431A-4075-8994-B2238A6B89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>
            <a:lvl1pPr>
              <a:defRPr sz="1600" baseline="0"/>
            </a:lvl1pPr>
          </a:lstStyle>
          <a:p>
            <a:pPr>
              <a:defRPr/>
            </a:pPr>
            <a:fld id="{3F43D30B-A765-4A4E-8DD5-C433BC519C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9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0218-756C-4401-AB10-9FA22C5B6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F9C-717F-40FE-A351-BFC04367EE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00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EB4F-2BFE-4D07-BD60-762F3E9FC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DDE2-B4E4-4FAF-A745-881DB58A7A9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22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1AD4-2ABF-46A7-9650-82DAEE5250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E7CB-79FE-4886-A1CD-2A54A203DE6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56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0955-FAD3-4CFB-A8EE-245C743BED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6239-240A-4232-9DF4-CEEF8589250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10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FD24-6BA8-40DE-9FDA-45A246E37F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4030-1D38-4E93-81BD-B668D275482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15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AAC3-1E0A-413D-AC47-83092D36B2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2E15-6946-4476-B705-02DC59E3872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1FA27-2DB2-4B14-9CA9-B9A5D2DE9D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250A-36E3-4061-8D44-77A12DEDAF1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3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2F08-1437-463C-A397-F052B943C1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34A4-6F0F-4296-A67B-9E4B8FC0605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4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CB48-31E2-431F-997F-57E8D981E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B4FD-A7A4-4D92-BAC6-0493B3C811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73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C857-3FD3-452D-9DC7-FD88D70FD6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BCE8-EE29-44B7-9C20-907935F489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90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0811-38DC-42B7-9990-119341E25D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05DF-524A-4261-B84E-7C43502ADC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85"/>
            <a:ext cx="3176645" cy="13610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8063" y="1934633"/>
            <a:ext cx="8229600" cy="1143000"/>
          </a:xfrm>
        </p:spPr>
        <p:txBody>
          <a:bodyPr/>
          <a:lstStyle>
            <a:lvl1pPr>
              <a:defRPr b="0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175726" y="5781121"/>
            <a:ext cx="4994275" cy="558800"/>
          </a:xfrm>
        </p:spPr>
        <p:txBody>
          <a:bodyPr/>
          <a:lstStyle>
            <a:lvl1pPr marL="0" indent="0" algn="ctr" defTabSz="457200" rtl="0" eaLnBrk="1" latinLnBrk="0" hangingPunct="1">
              <a:buNone/>
              <a:defRPr lang="en-GB" sz="1600" kern="1200" dirty="0" smtClean="0">
                <a:solidFill>
                  <a:schemeClr val="tx1"/>
                </a:solidFill>
                <a:latin typeface="Arial Narrow"/>
                <a:ea typeface="ＭＳ Ｐゴシック" pitchFamily="34" charset="-128"/>
                <a:cs typeface="Arial Narrow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176645" y="2930241"/>
            <a:ext cx="2992437" cy="2211388"/>
          </a:xfrm>
        </p:spPr>
        <p:txBody>
          <a:bodyPr/>
          <a:lstStyle>
            <a:lvl1pPr marL="0" indent="0" algn="ctr">
              <a:buFontTx/>
              <a:buNone/>
              <a:defRPr sz="13000">
                <a:latin typeface="Arial Narrow"/>
                <a:cs typeface="Arial Narrow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175726" y="6087164"/>
            <a:ext cx="4994275" cy="386742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buNone/>
              <a:defRPr lang="en-GB" sz="1000" kern="1200" dirty="0" smtClean="0">
                <a:solidFill>
                  <a:schemeClr val="tx1"/>
                </a:solidFill>
                <a:latin typeface="Arial Narrow"/>
                <a:ea typeface="ＭＳ Ｐゴシック" pitchFamily="34" charset="-128"/>
                <a:cs typeface="Arial Narrow"/>
              </a:defRPr>
            </a:lvl1pPr>
            <a:lvl2pPr marL="457200" indent="0" algn="ctr">
              <a:buFontTx/>
              <a:buNone/>
              <a:defRPr sz="1000">
                <a:latin typeface="Arial Narrow"/>
                <a:cs typeface="Arial Narrow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286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="1">
                <a:latin typeface="Arial Narrow"/>
                <a:cs typeface="Arial Narrow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4440238"/>
            <a:ext cx="8229600" cy="163353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898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64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6242539"/>
            <a:ext cx="8765451" cy="552416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155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8080375" cy="4680000"/>
          </a:xfrm>
        </p:spPr>
        <p:txBody>
          <a:bodyPr anchor="ctr"/>
          <a:lstStyle/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823853"/>
            <a:ext cx="8280000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5692792"/>
            <a:ext cx="8765451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62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7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1A3F-90B2-4BC5-9EED-ECE2527787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9036-176F-4683-9BA7-6F095EEDEA0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03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4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 anchor="ctr"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53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ADCA-77EC-4246-8334-2304318650D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3D30B-A765-4A4E-8DD5-C433BC519C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9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856C-89FC-4073-885F-A58A47CA1A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F9C-717F-40FE-A351-BFC04367EE8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53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F6F8-02E8-4D47-853B-33B0D756B90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DDE2-B4E4-4FAF-A745-881DB58A7A9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02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5DD1-89B1-45B1-A43E-86D725A4BEB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E7CB-79FE-4886-A1CD-2A54A203DE6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70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92A2-7919-4154-A50E-8583E4A2B77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6239-240A-4232-9DF4-CEEF8589250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75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CA0C-409F-4D13-95B1-3105DD6F75E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4030-1D38-4E93-81BD-B668D275482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5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FBCC-DC06-49E0-A4D1-0B668A69D99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2E15-6946-4476-B705-02DC59E3872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34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1476-8472-4065-BB4D-FC4A4298C04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34A4-6F0F-4296-A67B-9E4B8FC0605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7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3DA4-FABA-49D9-9A81-0A518B52CF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4AF6-4689-4722-A80E-0BC91E67F1A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80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A451-6EC9-41A9-A04F-90DF865883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B4FD-A7A4-4D92-BAC6-0493B3C811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3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F86B-D74C-43AF-8D69-F8A80827D3A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BCE8-EE29-44B7-9C20-907935F489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5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9B69-BCE5-44FF-96C6-682712784AC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05DF-524A-4261-B84E-7C43502ADC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03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95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79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11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29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18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7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205B-6BAE-4F8B-9049-498E7FDE85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D2E2-CF93-42D7-A2FE-65AFC85DE13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9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86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91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71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57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F873-1970-4580-A8F5-BA7215DE1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>
            <a:lvl1pPr>
              <a:defRPr sz="200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B4DD49C-64F4-4D15-9223-196311EDAC8E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88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F01C-431A-4075-8994-B2238A6B89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>
            <a:lvl1pPr>
              <a:defRPr sz="1600" baseline="0"/>
            </a:lvl1pPr>
          </a:lstStyle>
          <a:p>
            <a:pPr>
              <a:defRPr/>
            </a:pPr>
            <a:fld id="{3F43D30B-A765-4A4E-8DD5-C433BC519C8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26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398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69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855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8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86E1-23CD-482D-91E1-7AC8A99B0F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6137-18DE-4225-86F7-000C67E4906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686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720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949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871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00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647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700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830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F873-1970-4580-A8F5-BA7215DE1B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>
            <a:lvl1pPr>
              <a:defRPr sz="200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B4DD49C-64F4-4D15-9223-196311EDAC8E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73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FAAF-7AF9-41B5-930C-A7842F1BD1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9330-011D-4723-9BDA-4E11F49A43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968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1FA27-2DB2-4B14-9CA9-B9A5D2DE9D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250A-36E3-4061-8D44-77A12DEDAF1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8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BCF7-C6D1-4D27-A124-6A4DA7B5E0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BDCF-86CA-4712-940B-AA8F64894FC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962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1A3F-90B2-4BC5-9EED-ECE2527787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9036-176F-4683-9BA7-6F095EEDEA0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8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3DA4-FABA-49D9-9A81-0A518B52CF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4AF6-4689-4722-A80E-0BC91E67F1A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792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205B-6BAE-4F8B-9049-498E7FDE85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D2E2-CF93-42D7-A2FE-65AFC85DE13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013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86E1-23CD-482D-91E1-7AC8A99B0F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6137-18DE-4225-86F7-000C67E4906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792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BCF7-C6D1-4D27-A124-6A4DA7B5E0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BDCF-86CA-4712-940B-AA8F64894FC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31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0E37-BE55-433C-9864-39AA1D6514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42FA-C894-4B55-B9DE-5539EA2E8E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482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D40B-8A81-438C-A4F8-2529391D10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E2E1-E565-4A74-92CB-08C214757E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682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24FF-9FFE-4763-920F-B18D83022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4300-DB01-47FE-881F-D7B83882EF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94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de-D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2" descr="ghg_CC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27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9DA7CE6E-688A-4C41-BF82-1A3402E17544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z="1600" baseline="0" smtClean="0">
                <a:ea typeface="MS PGothic" pitchFamily="34" charset="-128"/>
              </a:defRPr>
            </a:lvl1pPr>
          </a:lstStyle>
          <a:p>
            <a:pPr>
              <a:defRPr/>
            </a:pPr>
            <a:fld id="{DA18C736-56B6-4808-9B6D-584A76FDC12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6106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E820602-483C-48EB-A486-562F67B2F195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4C2B31E-B31E-4092-88E0-5AB4CC2EB5D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70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0E37-BE55-433C-9864-39AA1D6514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42FA-C894-4B55-B9DE-5539EA2E8E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69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E64D79D6-04A8-45BF-8B92-E467BFEFC858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0130C48-EDF5-4A31-8FE3-A05EB4C3537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858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19E112D-11C2-4598-A635-628696CB69E1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AE63CFB-30BD-4DB0-8D7A-9239726C534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095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49AF0FC-3C1C-4FBE-9FE3-21C52E693690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5B9C36E-3E64-4DA1-BBB7-FC438C13BA6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371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A0DF8D6-2ACF-491C-BDEC-2DF17B42EB83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8F5C01F-BE3E-40DE-8BE1-6CEC745A51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6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043E4FC8-1867-4E2C-8AE1-1BE0122CF99D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A81E723-55C1-4A64-82B2-F064B1ED444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002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DA787CE0-34C3-4D03-8474-B7EC618FD0E3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DD884C4-843F-41BB-866D-A22579B4B9B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339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D509C5E8-8CA7-40C7-967E-AEBC4AD49D85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CA579CA-6FC7-4A4A-9E3E-03620BC410E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19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05576A68-EAD0-4A7F-A61E-A5C9639230A4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BFADE0D-2B55-4BEA-B2CF-3CC1D59C5B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958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106D81F-5D00-4184-91AA-0AFEC9375C33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E2E973E-7E3A-4610-9BCF-B276E4318A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6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2B6CDE-F650-4EDD-B0C8-9723D4B64E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C540B-D401-4DC0-A931-3D03B59967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GB" altLang="de-DE" smtClean="0"/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GB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4F19DA-265B-4F3A-B2A0-553DF83C213F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816E13-FC0E-43DC-BC5B-8C787EBFBA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4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87362-3C33-45C4-BED4-1E2D664B1B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ED839-BB80-4E0C-B34A-0EBDA79C99D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1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D1B81D1-339F-824C-BF8B-C1100CBE37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5A9F3D0-B985-0345-B86B-74512F5944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83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ACE3B4-B712-4E06-9645-D68A7A4E7E8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ED839-BB80-4E0C-B34A-0EBDA79C99D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6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15.03.2016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9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  <p:sldLayoutId id="21474846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48CEB8-8516-4142-B535-C7CFF620738C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15.03.2016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1D0775-4319-4F67-89BC-4C83F78C4CDA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6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2B6CDE-F650-4EDD-B0C8-9723D4B64E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C540B-D401-4DC0-A931-3D03B59967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4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GB" altLang="de-DE" smtClean="0"/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GB" alt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9B3000-DEA8-431D-8BE2-845FAC8004D0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1F907F-047E-493A-AB75-FA2EFC1A4B1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9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4" Type="http://schemas.openxmlformats.org/officeDocument/2006/relationships/image" Target="../media/image6.jpeg"/><Relationship Id="rId9" Type="http://schemas.openxmlformats.org/officeDocument/2006/relationships/image" Target="../media/image4.wmf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esa-ghg-cci.org/?q=webfm_send/300" TargetMode="Externa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-ghg-cci.org/?q=webfm_send/256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301284" y="1311028"/>
            <a:ext cx="8496944" cy="249403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200896"/>
            <a:ext cx="8279767" cy="83251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da-DK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 CCI-CMUG Meeting</a:t>
            </a:r>
          </a:p>
        </p:txBody>
      </p:sp>
      <p:pic>
        <p:nvPicPr>
          <p:cNvPr id="8" name="Grafik 18" descr="esa_wetla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90" y="2879340"/>
            <a:ext cx="1190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9" descr="pp_e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3" y="2878185"/>
            <a:ext cx="11874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0" descr="wald_es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65" y="2876597"/>
            <a:ext cx="1193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21" descr="chimney_es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78" y="2878185"/>
            <a:ext cx="5191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4"/>
          <p:cNvSpPr txBox="1">
            <a:spLocks noChangeArrowheads="1"/>
          </p:cNvSpPr>
          <p:nvPr/>
        </p:nvSpPr>
        <p:spPr bwMode="auto">
          <a:xfrm>
            <a:off x="0" y="3842387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2000" b="1" dirty="0" smtClean="0"/>
              <a:t>Michael </a:t>
            </a:r>
            <a:r>
              <a:rPr lang="de-DE" sz="2000" b="1" dirty="0" err="1" smtClean="0"/>
              <a:t>Buchwitz</a:t>
            </a:r>
            <a:endParaRPr lang="de-DE" sz="2000" b="1" dirty="0" smtClean="0"/>
          </a:p>
          <a:p>
            <a:pPr algn="ctr" eaLnBrk="1" hangingPunct="1"/>
            <a:r>
              <a:rPr lang="de-DE" sz="1600" dirty="0" smtClean="0"/>
              <a:t>Institute </a:t>
            </a:r>
            <a:r>
              <a:rPr lang="de-DE" sz="1600" dirty="0" err="1"/>
              <a:t>of</a:t>
            </a:r>
            <a:r>
              <a:rPr lang="de-DE" sz="1600" dirty="0"/>
              <a:t> Environmental </a:t>
            </a:r>
            <a:r>
              <a:rPr lang="de-DE" sz="1600" dirty="0" err="1"/>
              <a:t>Physics</a:t>
            </a:r>
            <a:r>
              <a:rPr lang="de-DE" sz="1600" dirty="0"/>
              <a:t> (IUP), </a:t>
            </a:r>
          </a:p>
          <a:p>
            <a:pPr algn="ctr" eaLnBrk="1" hangingPunct="1"/>
            <a:r>
              <a:rPr lang="de-DE" sz="1600" dirty="0"/>
              <a:t>University </a:t>
            </a:r>
            <a:r>
              <a:rPr lang="de-DE" sz="1600" dirty="0" err="1"/>
              <a:t>of</a:t>
            </a:r>
            <a:r>
              <a:rPr lang="de-DE" sz="1600" dirty="0"/>
              <a:t> Bremen, Bremen, </a:t>
            </a:r>
            <a:r>
              <a:rPr lang="de-DE" sz="1600" dirty="0" smtClean="0"/>
              <a:t>Germany</a:t>
            </a:r>
          </a:p>
          <a:p>
            <a:pPr algn="ctr" eaLnBrk="1" hangingPunct="1"/>
            <a:endParaRPr lang="de-DE" sz="800" dirty="0" smtClean="0"/>
          </a:p>
          <a:p>
            <a:pPr algn="ctr" eaLnBrk="1" hangingPunct="1"/>
            <a:r>
              <a:rPr lang="de-DE" sz="2000" b="1" i="1" dirty="0" smtClean="0"/>
              <a:t>&amp; </a:t>
            </a:r>
            <a:r>
              <a:rPr lang="de-DE" sz="2000" b="1" i="1" dirty="0" err="1" smtClean="0"/>
              <a:t>the</a:t>
            </a:r>
            <a:r>
              <a:rPr lang="de-DE" sz="2000" b="1" i="1" dirty="0" smtClean="0"/>
              <a:t> GHG-CCI </a:t>
            </a:r>
            <a:r>
              <a:rPr lang="de-DE" sz="2000" b="1" i="1" dirty="0" err="1" smtClean="0"/>
              <a:t>team</a:t>
            </a:r>
            <a:endParaRPr lang="en-GB" sz="2000" b="1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439834" y="1512909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</a:rPr>
              <a:t>GHG-CCI: Recent scientific results, latest data products, future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77" y="5764278"/>
            <a:ext cx="1465851" cy="1014412"/>
          </a:xfrm>
          <a:prstGeom prst="rect">
            <a:avLst/>
          </a:prstGeom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318500" y="6167438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17121"/>
              </p:ext>
            </p:extLst>
          </p:nvPr>
        </p:nvGraphicFramePr>
        <p:xfrm>
          <a:off x="174625" y="4921969"/>
          <a:ext cx="19161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CorelDRAW" r:id="rId8" imgW="9506712" imgH="1676400" progId="CorelDraw.Graphic.10">
                  <p:embed/>
                </p:oleObj>
              </mc:Choice>
              <mc:Fallback>
                <p:oleObj name="CorelDRAW" r:id="rId8" imgW="9506712" imgH="167640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4921969"/>
                        <a:ext cx="19161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318500" y="6119813"/>
            <a:ext cx="671513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0" name="Grafik 11" descr="ULE_unilogo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372819"/>
            <a:ext cx="15875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12" descr="Sron-Logo_10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96707"/>
            <a:ext cx="22272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13" descr="717px-DLR_Logo.svg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706731"/>
            <a:ext cx="85725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15" descr="800px-KIT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88872"/>
            <a:ext cx="12144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0" descr="17532699logo-aeronomie300dpi-jpg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40" y="4030532"/>
            <a:ext cx="666443" cy="104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18" descr="logo_empa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39" y="5195202"/>
            <a:ext cx="12906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01257"/>
            <a:ext cx="584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 descr="https://encrypted-tbn3.gstatic.com/images?q=tbn:ANd9GcS9uW8SeqwXv5ajlhYu5cAY2poWvE4AWJKwvYMfmH2nGGizckdqy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70" y="4246556"/>
            <a:ext cx="1040110" cy="127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45" y="5918778"/>
            <a:ext cx="864499" cy="86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88" y="5210626"/>
            <a:ext cx="796008" cy="806717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93" y="5266522"/>
            <a:ext cx="2718763" cy="58468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7595046" y="5509681"/>
            <a:ext cx="1369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i="1" dirty="0" smtClean="0">
                <a:solidFill>
                  <a:srgbClr val="002060"/>
                </a:solidFill>
              </a:rPr>
              <a:t>The </a:t>
            </a:r>
          </a:p>
          <a:p>
            <a:pPr algn="ctr"/>
            <a:r>
              <a:rPr lang="de-DE" sz="2000" b="1" i="1" dirty="0" smtClean="0">
                <a:solidFill>
                  <a:srgbClr val="002060"/>
                </a:solidFill>
              </a:rPr>
              <a:t>Inversion </a:t>
            </a:r>
          </a:p>
          <a:p>
            <a:pPr algn="ctr"/>
            <a:r>
              <a:rPr lang="de-DE" sz="2000" b="1" i="1" dirty="0" smtClean="0">
                <a:solidFill>
                  <a:srgbClr val="002060"/>
                </a:solidFill>
              </a:rPr>
              <a:t>Lab</a:t>
            </a:r>
            <a:endParaRPr lang="de-DE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>
          <a:xfrm>
            <a:off x="251519" y="6250534"/>
            <a:ext cx="4999265" cy="540000"/>
          </a:xfrm>
          <a:prstGeom prst="roundRect">
            <a:avLst>
              <a:gd name="adj" fmla="val 788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903680"/>
            <a:ext cx="5040000" cy="226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5" y="1198290"/>
            <a:ext cx="5040000" cy="21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195736" y="2028255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Alexe et al., 2015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95736" y="4836275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Turner et al., 2015</a:t>
            </a:r>
            <a:endParaRPr lang="de-DE" sz="16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38" y="1397496"/>
            <a:ext cx="3524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54" y="4509120"/>
            <a:ext cx="3236218" cy="208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18515" y="6228309"/>
            <a:ext cx="4932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Inferred US </a:t>
            </a:r>
            <a:r>
              <a:rPr lang="en-US" sz="1600" dirty="0"/>
              <a:t>anthropogenic methane source of </a:t>
            </a:r>
            <a:r>
              <a:rPr lang="en-US" sz="1600" dirty="0" smtClean="0"/>
              <a:t>40.2–42.7 </a:t>
            </a:r>
            <a:r>
              <a:rPr lang="en-US" sz="1600" dirty="0" err="1" smtClean="0"/>
              <a:t>Tg</a:t>
            </a:r>
            <a:r>
              <a:rPr lang="en-US" sz="1600" dirty="0" smtClean="0"/>
              <a:t>/a (higher than EDGAR and EPA)</a:t>
            </a:r>
            <a:endParaRPr lang="en-US" sz="16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51519" y="3442649"/>
            <a:ext cx="5106996" cy="1357767"/>
          </a:xfrm>
          <a:prstGeom prst="roundRect">
            <a:avLst>
              <a:gd name="adj" fmla="val 1137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61461" y="3476709"/>
            <a:ext cx="5030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mission maps </a:t>
            </a:r>
            <a:r>
              <a:rPr lang="en-US" sz="1600" dirty="0"/>
              <a:t>show overall good agreement among all </a:t>
            </a:r>
            <a:r>
              <a:rPr lang="en-US" sz="1600" dirty="0" smtClean="0"/>
              <a:t>satellite-based inversions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North America: significant redistribution </a:t>
            </a:r>
            <a:r>
              <a:rPr lang="en-US" sz="1600" dirty="0"/>
              <a:t>of CH</a:t>
            </a:r>
            <a:r>
              <a:rPr lang="en-US" sz="1600" baseline="-25000" dirty="0"/>
              <a:t>4</a:t>
            </a:r>
            <a:r>
              <a:rPr lang="en-US" sz="1600" dirty="0"/>
              <a:t> emissions from North-East </a:t>
            </a:r>
            <a:r>
              <a:rPr lang="en-US" sz="1600" dirty="0" smtClean="0"/>
              <a:t>to South-Central </a:t>
            </a:r>
            <a:r>
              <a:rPr lang="en-US" sz="1600" dirty="0"/>
              <a:t>United </a:t>
            </a:r>
            <a:r>
              <a:rPr lang="en-US" sz="1600" dirty="0" smtClean="0"/>
              <a:t>States</a:t>
            </a:r>
            <a:endParaRPr lang="de-DE" sz="1600" dirty="0"/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0" y="-13855"/>
            <a:ext cx="7884368" cy="119675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Recent Publications: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da-DK" sz="36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sources/sinks (eg </a:t>
            </a: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USA)</a:t>
            </a:r>
            <a:endParaRPr lang="da-DK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da-DK" sz="36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50110"/>
            <a:ext cx="71532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93" y="1182896"/>
            <a:ext cx="3237208" cy="350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0" y="-13855"/>
            <a:ext cx="7884368" cy="119675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Recent Publications: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Model &amp; TCCON comparisons</a:t>
            </a:r>
            <a:endParaRPr lang="da-DK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da-DK" sz="36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1" y="1472445"/>
            <a:ext cx="5688632" cy="102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761117" y="170472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Parker et al., 2015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99419" y="552118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70C0"/>
                </a:solidFill>
              </a:rPr>
              <a:t>Kulawik</a:t>
            </a:r>
            <a:r>
              <a:rPr lang="de-DE" sz="1600" b="1" dirty="0" smtClean="0">
                <a:solidFill>
                  <a:srgbClr val="0070C0"/>
                </a:solidFill>
              </a:rPr>
              <a:t> et al., 2016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173942" y="1148390"/>
            <a:ext cx="84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GOSAT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172400" y="3039495"/>
            <a:ext cx="84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MACC</a:t>
            </a:r>
            <a:endParaRPr lang="de-DE" sz="1200" b="1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4" y="3033886"/>
            <a:ext cx="4665199" cy="192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7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1" y="4057565"/>
            <a:ext cx="5040000" cy="196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94801" y="4384047"/>
            <a:ext cx="5240390" cy="70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94801" y="3062376"/>
            <a:ext cx="5240390" cy="1637874"/>
          </a:xfrm>
          <a:prstGeom prst="roundRect">
            <a:avLst>
              <a:gd name="adj" fmla="val 1137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1" y="1221941"/>
            <a:ext cx="5040000" cy="18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267744" y="499722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70C0"/>
                </a:solidFill>
              </a:rPr>
              <a:t>Laeng</a:t>
            </a:r>
            <a:r>
              <a:rPr lang="de-DE" sz="1600" b="1" dirty="0" smtClean="0">
                <a:solidFill>
                  <a:srgbClr val="0070C0"/>
                </a:solidFill>
              </a:rPr>
              <a:t> et al., 2015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67744" y="206084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Lindqvist et al., 2015</a:t>
            </a:r>
            <a:endParaRPr lang="de-DE" sz="16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5382"/>
            <a:ext cx="3349649" cy="273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807861"/>
            <a:ext cx="8096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15" y="4221088"/>
            <a:ext cx="1738649" cy="255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48472"/>
            <a:ext cx="1340630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02570" y="3076802"/>
            <a:ext cx="5078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Model-to-model differences </a:t>
            </a:r>
            <a:r>
              <a:rPr lang="en-US" sz="1600" dirty="0"/>
              <a:t>can be larger than </a:t>
            </a:r>
            <a:r>
              <a:rPr lang="en-US" sz="1600" dirty="0" smtClean="0"/>
              <a:t>GOSAT-to-model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GOSAT retrievals of </a:t>
            </a:r>
            <a:r>
              <a:rPr lang="en-US" sz="1600" dirty="0"/>
              <a:t>the XCO</a:t>
            </a:r>
            <a:r>
              <a:rPr lang="en-US" sz="1600" baseline="-25000" dirty="0"/>
              <a:t>2</a:t>
            </a:r>
            <a:r>
              <a:rPr lang="en-US" sz="1600" dirty="0"/>
              <a:t> seasonal cycle may be sufficiently accurate </a:t>
            </a:r>
            <a:r>
              <a:rPr lang="en-US" sz="1600" dirty="0" smtClean="0"/>
              <a:t>to evaluate </a:t>
            </a:r>
            <a:r>
              <a:rPr lang="en-US" sz="1600" dirty="0"/>
              <a:t>land surface models in regions with </a:t>
            </a:r>
            <a:r>
              <a:rPr lang="en-US" sz="1600" dirty="0" smtClean="0"/>
              <a:t> significant discrepancies </a:t>
            </a:r>
            <a:r>
              <a:rPr lang="de-DE" sz="1600" dirty="0" err="1" smtClean="0"/>
              <a:t>between</a:t>
            </a:r>
            <a:r>
              <a:rPr lang="de-DE" sz="1600" dirty="0" smtClean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models</a:t>
            </a:r>
            <a:r>
              <a:rPr lang="de-DE" sz="1600" dirty="0"/>
              <a:t>.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427206" y="6138686"/>
            <a:ext cx="4864873" cy="524830"/>
          </a:xfrm>
          <a:prstGeom prst="roundRect">
            <a:avLst>
              <a:gd name="adj" fmla="val 1137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26849" y="6121433"/>
            <a:ext cx="4765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Various</a:t>
            </a:r>
            <a:r>
              <a:rPr lang="de-DE" sz="1600" dirty="0" smtClean="0"/>
              <a:t> </a:t>
            </a:r>
            <a:r>
              <a:rPr lang="de-DE" sz="1600" dirty="0" err="1" smtClean="0"/>
              <a:t>comparisons</a:t>
            </a:r>
            <a:r>
              <a:rPr lang="de-DE" sz="1600" dirty="0" smtClean="0"/>
              <a:t> </a:t>
            </a:r>
            <a:r>
              <a:rPr lang="de-DE" sz="1600" dirty="0" err="1" smtClean="0"/>
              <a:t>including</a:t>
            </a:r>
            <a:r>
              <a:rPr lang="de-DE" sz="1600" dirty="0" smtClean="0"/>
              <a:t> SCIAMACHY solar </a:t>
            </a:r>
            <a:r>
              <a:rPr lang="de-DE" sz="1600" dirty="0" err="1" smtClean="0"/>
              <a:t>occultation</a:t>
            </a:r>
            <a:r>
              <a:rPr lang="de-DE" sz="1600" dirty="0" smtClean="0"/>
              <a:t> (GHG-CCI)</a:t>
            </a:r>
            <a:endParaRPr lang="de-DE" sz="1600" dirty="0"/>
          </a:p>
        </p:txBody>
      </p:sp>
      <p:sp>
        <p:nvSpPr>
          <p:cNvPr id="18" name="Rectangle 10"/>
          <p:cNvSpPr txBox="1">
            <a:spLocks noChangeArrowheads="1"/>
          </p:cNvSpPr>
          <p:nvPr/>
        </p:nvSpPr>
        <p:spPr>
          <a:xfrm>
            <a:off x="0" y="-13855"/>
            <a:ext cx="7884368" cy="119675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Recent Publications: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da-DK" sz="36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seasonal cycle, MIPAS CH</a:t>
            </a:r>
            <a:r>
              <a:rPr lang="da-DK" sz="36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/>
          <p:cNvSpPr/>
          <p:nvPr/>
        </p:nvSpPr>
        <p:spPr>
          <a:xfrm>
            <a:off x="6492090" y="4005063"/>
            <a:ext cx="2472397" cy="624827"/>
          </a:xfrm>
          <a:prstGeom prst="roundRect">
            <a:avLst>
              <a:gd name="adj" fmla="val 629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62259" y="3391498"/>
            <a:ext cx="6281949" cy="633815"/>
          </a:xfrm>
          <a:prstGeom prst="roundRect">
            <a:avLst>
              <a:gd name="adj" fmla="val 648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3" y="1182495"/>
            <a:ext cx="5040000" cy="216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3" y="4293096"/>
            <a:ext cx="5040000" cy="22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267744" y="192442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Heymann et al., 2015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67744" y="503466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70C0"/>
                </a:solidFill>
              </a:rPr>
              <a:t>Massart</a:t>
            </a:r>
            <a:r>
              <a:rPr lang="de-DE" sz="1600" b="1" dirty="0" smtClean="0">
                <a:solidFill>
                  <a:srgbClr val="0070C0"/>
                </a:solidFill>
              </a:rPr>
              <a:t> et al., 2015</a:t>
            </a:r>
            <a:endParaRPr lang="de-DE" sz="1600" b="1" dirty="0">
              <a:solidFill>
                <a:srgbClr val="0070C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96" y="1254503"/>
            <a:ext cx="35265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39381"/>
            <a:ext cx="3395741" cy="206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340303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New GOSAT XCO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</a:t>
            </a:r>
            <a:r>
              <a:rPr lang="de-DE" sz="1600" dirty="0" smtClean="0"/>
              <a:t> (MACC </a:t>
            </a:r>
            <a:r>
              <a:rPr lang="de-DE" sz="1600" dirty="0" err="1" smtClean="0"/>
              <a:t>project</a:t>
            </a:r>
            <a:r>
              <a:rPr lang="de-DE" sz="1600" dirty="0" smtClean="0"/>
              <a:t>) </a:t>
            </a:r>
            <a:r>
              <a:rPr lang="de-DE" sz="1600" dirty="0" err="1" smtClean="0"/>
              <a:t>generated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same BESD </a:t>
            </a:r>
            <a:r>
              <a:rPr lang="de-DE" sz="1600" dirty="0" err="1" smtClean="0"/>
              <a:t>algorithm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 </a:t>
            </a:r>
            <a:r>
              <a:rPr lang="de-DE" sz="1600" dirty="0" err="1" smtClean="0"/>
              <a:t>for</a:t>
            </a:r>
            <a:r>
              <a:rPr lang="de-DE" sz="1600" dirty="0" smtClean="0"/>
              <a:t> SCIAMACHY (GHG-CCI, MACC)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553718" y="4027863"/>
            <a:ext cx="2333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Assessed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at ECMWF</a:t>
            </a:r>
            <a:endParaRPr lang="de-DE" sz="1600" dirty="0"/>
          </a:p>
        </p:txBody>
      </p:sp>
      <p:sp>
        <p:nvSpPr>
          <p:cNvPr id="3" name="Nach unten gekrümmter Pfeil 2"/>
          <p:cNvSpPr/>
          <p:nvPr/>
        </p:nvSpPr>
        <p:spPr>
          <a:xfrm rot="807327">
            <a:off x="6573767" y="3613210"/>
            <a:ext cx="765327" cy="262612"/>
          </a:xfrm>
          <a:prstGeom prst="curvedDownArrow">
            <a:avLst>
              <a:gd name="adj1" fmla="val 48237"/>
              <a:gd name="adj2" fmla="val 9759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0" y="-13855"/>
            <a:ext cx="7884368" cy="119675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Recent Publications: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XCO</a:t>
            </a:r>
            <a:r>
              <a:rPr lang="da-DK" sz="36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via BESD algorithm 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9144000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Data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21534"/>
            <a:ext cx="7318694" cy="6036466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343776" y="5157192"/>
            <a:ext cx="990859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tern mit 5 Zacken 4"/>
          <p:cNvSpPr/>
          <p:nvPr/>
        </p:nvSpPr>
        <p:spPr>
          <a:xfrm rot="20931502">
            <a:off x="257966" y="2774650"/>
            <a:ext cx="3228739" cy="1872208"/>
          </a:xfrm>
          <a:prstGeom prst="star5">
            <a:avLst>
              <a:gd name="adj" fmla="val 3240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New:</a:t>
            </a:r>
          </a:p>
          <a:p>
            <a:pPr algn="ctr"/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Feb. 2016:</a:t>
            </a:r>
          </a:p>
          <a:p>
            <a:pPr algn="ctr"/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CRDP#3</a:t>
            </a:r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0" y="76200"/>
            <a:ext cx="795655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Data Set CRDP#3</a:t>
            </a:r>
            <a:endParaRPr lang="it-IT" sz="4800" b="1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7" y="1196752"/>
            <a:ext cx="8961905" cy="5514286"/>
          </a:xfrm>
          <a:prstGeom prst="rect">
            <a:avLst/>
          </a:prstGeo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1" y="1340768"/>
            <a:ext cx="4083334" cy="252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083334" cy="2520000"/>
          </a:xfrm>
          <a:prstGeom prst="rect">
            <a:avLst/>
          </a:prstGeom>
        </p:spPr>
      </p:pic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0" y="76200"/>
            <a:ext cx="795655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CRDP#3: XCO</a:t>
            </a:r>
            <a:r>
              <a:rPr lang="da-DK" sz="48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4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&amp; XCH</a:t>
            </a:r>
            <a:r>
              <a:rPr lang="da-DK" sz="48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endParaRPr lang="it-IT" sz="4800" b="1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8" y="4077352"/>
            <a:ext cx="4083334" cy="252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38" y="4077352"/>
            <a:ext cx="408333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84368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CRDP#3: XCO</a:t>
            </a:r>
            <a:r>
              <a:rPr lang="da-DK" sz="44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9" y="4029845"/>
            <a:ext cx="4397715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8" y="1205346"/>
            <a:ext cx="4397715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30" y="1378476"/>
            <a:ext cx="4104535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75" y="4138238"/>
            <a:ext cx="4133133" cy="25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84368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CRDP#3: Validation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032448" cy="58071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2699792" y="4653136"/>
            <a:ext cx="1440160" cy="338554"/>
            <a:chOff x="7020272" y="6381589"/>
            <a:chExt cx="1440160" cy="338554"/>
          </a:xfrm>
        </p:grpSpPr>
        <p:sp>
          <p:nvSpPr>
            <p:cNvPr id="7" name="Rechteck 6"/>
            <p:cNvSpPr/>
            <p:nvPr/>
          </p:nvSpPr>
          <p:spPr>
            <a:xfrm>
              <a:off x="7020272" y="6442854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294047" y="6381589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PVIR v4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81" y="1268760"/>
            <a:ext cx="4340899" cy="36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21" y="5157192"/>
            <a:ext cx="4199186" cy="97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13229" y="6200310"/>
            <a:ext cx="532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5"/>
              </a:rPr>
              <a:t>http://www.esa-ghg-cci.org/?</a:t>
            </a:r>
            <a:r>
              <a:rPr lang="de-DE" dirty="0" smtClean="0">
                <a:hlinkClick r:id="rId5"/>
              </a:rPr>
              <a:t>q=webfm_send/300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7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95253"/>
              </p:ext>
            </p:extLst>
          </p:nvPr>
        </p:nvGraphicFramePr>
        <p:xfrm>
          <a:off x="164998" y="47357"/>
          <a:ext cx="8799490" cy="650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642"/>
                <a:gridCol w="1152128"/>
                <a:gridCol w="1656184"/>
                <a:gridCol w="1584176"/>
                <a:gridCol w="1616990"/>
                <a:gridCol w="162337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GHG-CCI: </a:t>
                      </a:r>
                      <a:r>
                        <a:rPr lang="de-DE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Estimates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r>
                        <a:rPr lang="de-DE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(#)</a:t>
                      </a: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CRDP#3 XCO</a:t>
                      </a:r>
                      <a:r>
                        <a:rPr lang="de-DE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Algorithm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</a:t>
                      </a:r>
                    </a:p>
                    <a:p>
                      <a:pPr algn="ctr"/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r>
                        <a:rPr lang="de-DE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[ppm]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</a:t>
                      </a:r>
                      <a:endParaRPr lang="de-DE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</a:t>
                      </a:r>
                      <a:r>
                        <a:rPr lang="de-DE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[ppm]</a:t>
                      </a:r>
                      <a:endParaRPr lang="de-DE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</a:t>
                      </a:r>
                      <a:r>
                        <a:rPr lang="de-DE" sz="14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(§§)</a:t>
                      </a:r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[ppm/</a:t>
                      </a:r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</a:p>
                    <a:p>
                      <a:pPr algn="ctr"/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SCIAMACHY </a:t>
                      </a:r>
                    </a:p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ENVISAT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BESD v02.01.01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- 0.66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0.8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+/- 0.10</a:t>
                      </a:r>
                      <a:endParaRPr lang="de-DE" sz="11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-0.11 +/- 0.28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+/- 0.33</a:t>
                      </a:r>
                      <a:endParaRPr lang="de-DE" sz="11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+/- 0.09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(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3)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 (6.1.1)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 (6.1.5) 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QC/QA (7.1)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SCIAMACHY </a:t>
                      </a:r>
                    </a:p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ENVISAT</a:t>
                      </a:r>
                      <a:endParaRPr lang="de-DE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WFMD</a:t>
                      </a:r>
                    </a:p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v3.9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– 0.99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r>
                        <a:rPr lang="de-DE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1.1</a:t>
                      </a:r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+/- 0.16</a:t>
                      </a:r>
                      <a:endParaRPr lang="de-DE" sz="11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[0.01, 0.04]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 +/-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0.29</a:t>
                      </a:r>
                    </a:p>
                    <a:p>
                      <a:pPr algn="ctr"/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 +/- 0.46</a:t>
                      </a:r>
                    </a:p>
                    <a:p>
                      <a:pPr algn="ctr"/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 +/- 0.10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(3)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 (6.1.2)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 (6.1.1)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 (6.1.5) 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QC/QA (7.1)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TANSO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GOSAT</a:t>
                      </a:r>
                      <a:endParaRPr lang="de-DE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OCFP v6.0</a:t>
                      </a:r>
                    </a:p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UoL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-FP)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- 0.58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0.5</a:t>
                      </a:r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-0.19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+/- 0.19</a:t>
                      </a:r>
                      <a:endParaRPr lang="de-DE" sz="11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-0.19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+/- 0.17</a:t>
                      </a:r>
                      <a:endParaRPr lang="de-DE" sz="11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-0.11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+/- 0.14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(3)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 (6.1.3)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 (6.1.5) 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QC/QA (7.1)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TANSO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GOSAT</a:t>
                      </a:r>
                      <a:endParaRPr lang="de-DE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SRFP v2.3.7</a:t>
                      </a:r>
                    </a:p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RemoTeC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- 0.62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de-DE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0.6</a:t>
                      </a:r>
                      <a:endParaRPr lang="de-DE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+/- 0.31</a:t>
                      </a:r>
                      <a:endParaRPr lang="de-DE" sz="11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-0.015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+/- 0.28</a:t>
                      </a:r>
                      <a:endParaRPr lang="de-DE" sz="11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-0.08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+/- 0.11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(3)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 (6.1.4)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 (6.1.5) 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QC/QA (7.1)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SCIAMACHY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GOSAT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v2.1a</a:t>
                      </a:r>
                      <a:endParaRPr lang="de-DE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0.51 - 0.61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 +/- 0.27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+/- 0.33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(3)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 (6.1.5) 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SCIAMACHY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GOSAT</a:t>
                      </a:r>
                      <a:endParaRPr lang="de-DE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v2.1b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- 0.61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-0.13 +/- 0.45</a:t>
                      </a:r>
                      <a:endParaRPr lang="de-DE" sz="11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-0.10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+/- 0.22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(3)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 (6.1.5) 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TANSO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GOSAT</a:t>
                      </a:r>
                      <a:endParaRPr lang="de-DE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v2.1c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r>
                        <a:rPr lang="de-DE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- 0.54</a:t>
                      </a: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-0.14 +/- 0.33</a:t>
                      </a:r>
                      <a:endParaRPr lang="de-DE" sz="11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1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-0.06</a:t>
                      </a:r>
                      <a:r>
                        <a:rPr lang="de-DE" sz="11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+/- 0.22</a:t>
                      </a:r>
                      <a:endParaRPr lang="de-DE" sz="11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(3)</a:t>
                      </a:r>
                    </a:p>
                    <a:p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EMMA (6.1.5) 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 / B / 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 / 3 / 8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0.2 / 0.3 / 0.5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0.2 / 0.3 / 0.5</a:t>
                      </a:r>
                    </a:p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/URD GHG-CCI v2/</a:t>
                      </a:r>
                    </a:p>
                    <a:p>
                      <a:r>
                        <a:rPr lang="de-DE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/GCOS -154/</a:t>
                      </a:r>
                      <a:endParaRPr lang="de-DE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(#) As </a:t>
                      </a:r>
                      <a:r>
                        <a:rPr lang="de-D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mostly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ground-based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TCCON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neglecting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TCCON </a:t>
                      </a:r>
                      <a:r>
                        <a:rPr lang="de-D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(1-sigma)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0.4 </a:t>
                      </a:r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ppm</a:t>
                      </a:r>
                    </a:p>
                    <a:p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</a:t>
                      </a:r>
                      <a:r>
                        <a:rPr lang="de-D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</a:t>
                      </a:r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at least URDv2 </a:t>
                      </a:r>
                      <a:r>
                        <a:rPr lang="de-D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fulfilled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errors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1-sigma; </a:t>
                      </a:r>
                    </a:p>
                    <a:p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(§§) Long-term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endParaRPr lang="de-DE" sz="1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7020272" y="6381589"/>
            <a:ext cx="1440160" cy="338554"/>
            <a:chOff x="7020272" y="6381589"/>
            <a:chExt cx="1440160" cy="338554"/>
          </a:xfrm>
        </p:grpSpPr>
        <p:sp>
          <p:nvSpPr>
            <p:cNvPr id="3" name="Rechteck 2"/>
            <p:cNvSpPr/>
            <p:nvPr/>
          </p:nvSpPr>
          <p:spPr>
            <a:xfrm>
              <a:off x="7020272" y="6442854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7294047" y="6381589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PVIR v4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84368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7544" y="1700808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Reminder</a:t>
            </a:r>
            <a:r>
              <a:rPr lang="de-DE" sz="2400" b="1" dirty="0" smtClean="0"/>
              <a:t>: ECV GHG &amp; GHG-CCI </a:t>
            </a:r>
            <a:r>
              <a:rPr lang="de-DE" sz="2400" b="1" dirty="0" err="1" smtClean="0"/>
              <a:t>approach</a:t>
            </a:r>
            <a:endParaRPr lang="de-D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Overview</a:t>
            </a:r>
            <a:r>
              <a:rPr lang="de-DE" sz="2400" b="1" dirty="0" smtClean="0"/>
              <a:t> </a:t>
            </a:r>
            <a:r>
              <a:rPr lang="de-DE" sz="2400" b="1" dirty="0" err="1"/>
              <a:t>recent</a:t>
            </a:r>
            <a:r>
              <a:rPr lang="de-DE" sz="2400" b="1" dirty="0"/>
              <a:t> </a:t>
            </a:r>
            <a:r>
              <a:rPr lang="de-DE" sz="2400" b="1" dirty="0" smtClean="0"/>
              <a:t>(2015+) </a:t>
            </a:r>
            <a:r>
              <a:rPr lang="de-DE" sz="2400" b="1" dirty="0" err="1" smtClean="0"/>
              <a:t>publications</a:t>
            </a:r>
            <a:endParaRPr lang="de-D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Overview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latest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data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set</a:t>
            </a:r>
            <a:r>
              <a:rPr lang="de-DE" sz="2400" b="1" dirty="0" smtClean="0"/>
              <a:t> (CRDP3)</a:t>
            </a:r>
            <a:endParaRPr lang="de-DE" sz="2400" b="1" dirty="0"/>
          </a:p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Cross-ECV </a:t>
            </a:r>
            <a:r>
              <a:rPr lang="de-DE" sz="2400" b="1" dirty="0" err="1" smtClean="0"/>
              <a:t>activities</a:t>
            </a:r>
            <a:endParaRPr lang="de-D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O</a:t>
            </a:r>
            <a:r>
              <a:rPr lang="de-DE" sz="2400" b="1" dirty="0" smtClean="0"/>
              <a:t>bs4MIPs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Activities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until</a:t>
            </a:r>
            <a:r>
              <a:rPr lang="de-DE" sz="2400" b="1" dirty="0" smtClean="0"/>
              <a:t> end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ongoing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project</a:t>
            </a:r>
            <a:endParaRPr lang="de-DE" sz="20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49461"/>
              </p:ext>
            </p:extLst>
          </p:nvPr>
        </p:nvGraphicFramePr>
        <p:xfrm>
          <a:off x="107504" y="510122"/>
          <a:ext cx="8927072" cy="6192520"/>
        </p:xfrm>
        <a:graphic>
          <a:graphicData uri="http://schemas.openxmlformats.org/drawingml/2006/table">
            <a:tbl>
              <a:tblPr firstRow="1" bandRow="1"/>
              <a:tblGrid>
                <a:gridCol w="1222216"/>
                <a:gridCol w="2304256"/>
                <a:gridCol w="2594208"/>
                <a:gridCol w="2806392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r>
                        <a:rPr 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(*)</a:t>
                      </a:r>
                      <a:endParaRPr lang="de-DE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(§§)</a:t>
                      </a:r>
                      <a:endParaRPr lang="de-DE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24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XCO</a:t>
                      </a:r>
                      <a:r>
                        <a:rPr lang="de-DE" sz="2400" b="1" baseline="-250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2400" b="1" baseline="-250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Temporal:</a:t>
                      </a:r>
                    </a:p>
                    <a:p>
                      <a:pPr algn="ctr"/>
                      <a:r>
                        <a:rPr lang="de-DE" sz="16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GCOS: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endParaRPr lang="de-DE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mission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meets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temporal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Spatial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5-10 km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de-DE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($)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km</a:t>
                      </a:r>
                      <a:endParaRPr lang="de-DE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($) </a:t>
                      </a:r>
                      <a:r>
                        <a:rPr lang="de-DE" sz="1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GOSAT. 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SCIAMACHY: 30x60 km</a:t>
                      </a:r>
                      <a:r>
                        <a:rPr lang="de-DE" sz="1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SCIAMACHY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GOSAT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generate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ECV GHG.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de-DE" sz="10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</a:t>
                      </a:r>
                      <a:r>
                        <a:rPr lang="de-DE" sz="10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r>
                        <a:rPr lang="de-DE" sz="10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</a:t>
                      </a:r>
                      <a:r>
                        <a:rPr lang="de-DE" sz="10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</a:t>
                      </a:r>
                      <a:r>
                        <a:rPr lang="de-DE" sz="10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here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minumum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de-DE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r>
                        <a:rPr lang="de-DE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/>
                      <a:r>
                        <a:rPr lang="de-DE" sz="16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&lt; 1 ppm</a:t>
                      </a:r>
                    </a:p>
                    <a:p>
                      <a:pPr lvl="0" algn="ctr"/>
                      <a:r>
                        <a:rPr lang="de-DE" sz="16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</a:t>
                      </a:r>
                      <a:r>
                        <a:rPr lang="de-DE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(#)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ppm</a:t>
                      </a:r>
                    </a:p>
                    <a:p>
                      <a:pPr lvl="0" algn="ctr"/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de-DE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(#)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0.3-0.9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ppm</a:t>
                      </a:r>
                      <a:r>
                        <a:rPr lang="de-DE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(?)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(?)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Depending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time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de-D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&lt; 0.2 ppm/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&lt; 0.5 ppm/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&lt; 0.2 ppm/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kumimoji="0" lang="de-DE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</a:p>
                    <a:p>
                      <a:endParaRPr lang="de-DE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Derived trends not significant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24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XCH</a:t>
                      </a:r>
                      <a:r>
                        <a:rPr lang="de-DE" sz="2400" b="1" baseline="-250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2400" b="1" baseline="-250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&lt; 10 ppb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</a:t>
                      </a:r>
                      <a:r>
                        <a:rPr kumimoji="0" lang="de-DE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(#)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&lt; 10 ppb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kumimoji="0" lang="de-DE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(#)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3-7 ppb</a:t>
                      </a:r>
                      <a:r>
                        <a:rPr kumimoji="0" lang="de-DE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(§)</a:t>
                      </a:r>
                    </a:p>
                    <a:p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(§)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GOSAT;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SCIAMACHY 7-17 ppb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depending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time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degradation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after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2005)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&lt; 2 ppb/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&lt; 10 ppb/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&lt; 1-4 ppb/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kumimoji="0" lang="de-DE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(!) (§§)</a:t>
                      </a:r>
                      <a:endParaRPr kumimoji="0" lang="de-DE" sz="16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(!) Depending on sensor (GOSAT &lt; 1 ppm). Derived trends mostly not significant but note (§§)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(#)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Relative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(i.e.,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excluding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global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endParaRPr lang="de-DE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(§§) Stability quantifies only long-term drift and therefore does not capture certain features due to detector issues as observed when analyzing SCIAMACHY data (e.g., around mid 2010) 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TCCON </a:t>
                      </a:r>
                      <a:r>
                        <a:rPr lang="de-DE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ground-based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algn="ctr"/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TCCON </a:t>
                      </a:r>
                      <a:r>
                        <a:rPr lang="de-DE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(1-sigma): 0.4 ppm </a:t>
                      </a:r>
                      <a:r>
                        <a:rPr lang="de-DE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XCO</a:t>
                      </a:r>
                      <a:r>
                        <a:rPr lang="de-DE" sz="1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3.5 ppb </a:t>
                      </a:r>
                      <a:r>
                        <a:rPr lang="de-DE" sz="1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XCH</a:t>
                      </a:r>
                      <a:r>
                        <a:rPr lang="de-DE" sz="12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(*)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column-averaged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(=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GHG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assumed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here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variables „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Tropospheric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</a:t>
                      </a:r>
                      <a:r>
                        <a:rPr lang="de-DE" sz="12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„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Tropospheric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</a:t>
                      </a:r>
                      <a:r>
                        <a:rPr lang="de-DE" sz="12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  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sz="1000" b="1" u="sng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  <a:r>
                        <a:rPr lang="de-DE" sz="1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10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r>
                        <a:rPr lang="de-DE" sz="1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1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ECV </a:t>
                      </a:r>
                      <a:r>
                        <a:rPr lang="de-DE" sz="10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Greenhouse</a:t>
                      </a:r>
                      <a:r>
                        <a:rPr lang="de-DE" sz="1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Gases (GHG):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GCOS-154:</a:t>
                      </a:r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„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 OBSERVATION REQUIREMENTS FOR SATELLITE-BASED DATA PRODUCTS FOR CLIMATE“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URD: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“GHG-CCI User Requirements Document”, v2.0</a:t>
                      </a:r>
                    </a:p>
                    <a:p>
                      <a:r>
                        <a:rPr lang="en-US" sz="1000" b="1" u="sng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ECV GHG (</a:t>
                      </a:r>
                      <a:r>
                        <a:rPr lang="en-US" sz="10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GCOS-154)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A.8.1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Retrievals of CO</a:t>
                      </a:r>
                      <a:r>
                        <a:rPr lang="en-US" sz="10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CH</a:t>
                      </a:r>
                      <a:r>
                        <a:rPr lang="en-US" sz="10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sufficient quality to estimate regional sources and sinks</a:t>
                      </a:r>
                      <a:endParaRPr lang="de-DE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0" y="335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GHG-CCI CRDP#3: </a:t>
            </a:r>
            <a:r>
              <a:rPr lang="de-DE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GCOS </a:t>
            </a:r>
            <a:r>
              <a:rPr lang="de-DE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7020272" y="6381589"/>
            <a:ext cx="1440160" cy="338554"/>
            <a:chOff x="7020272" y="6381589"/>
            <a:chExt cx="1440160" cy="338554"/>
          </a:xfrm>
        </p:grpSpPr>
        <p:sp>
          <p:nvSpPr>
            <p:cNvPr id="5" name="Rechteck 4"/>
            <p:cNvSpPr/>
            <p:nvPr/>
          </p:nvSpPr>
          <p:spPr>
            <a:xfrm>
              <a:off x="7020272" y="6442854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294047" y="6381589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PVIR v4</a:t>
              </a:r>
              <a:endParaRPr lang="de-DE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84368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Improvement history XCO</a:t>
            </a:r>
            <a:r>
              <a:rPr lang="da-DK" sz="44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7" y="1484784"/>
            <a:ext cx="7476909" cy="5184576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7328553" y="3379210"/>
            <a:ext cx="1152128" cy="1737484"/>
            <a:chOff x="7328553" y="3235194"/>
            <a:chExt cx="1152128" cy="1737484"/>
          </a:xfrm>
        </p:grpSpPr>
        <p:sp>
          <p:nvSpPr>
            <p:cNvPr id="5" name="Ellipse 4"/>
            <p:cNvSpPr/>
            <p:nvPr/>
          </p:nvSpPr>
          <p:spPr>
            <a:xfrm>
              <a:off x="7452320" y="3604526"/>
              <a:ext cx="864096" cy="1368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7328553" y="323519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FF0000"/>
                  </a:solidFill>
                </a:rPr>
                <a:t>CRDP3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772829" y="114995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</a:t>
            </a:r>
            <a:r>
              <a:rPr lang="de-DE" dirty="0" smtClean="0"/>
              <a:t>ia </a:t>
            </a:r>
            <a:r>
              <a:rPr lang="de-DE" dirty="0" err="1" smtClean="0"/>
              <a:t>EMsemble</a:t>
            </a:r>
            <a:r>
              <a:rPr lang="de-DE" dirty="0" smtClean="0"/>
              <a:t> Median </a:t>
            </a:r>
            <a:r>
              <a:rPr lang="de-DE" dirty="0" err="1" smtClean="0"/>
              <a:t>Algorithm</a:t>
            </a:r>
            <a:r>
              <a:rPr lang="de-DE" dirty="0" smtClean="0"/>
              <a:t> (EMMA, Reuter et al., 2013)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0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12360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Cross-ECV activities</a:t>
            </a:r>
            <a:endParaRPr lang="da-DK" sz="4000" b="1" baseline="-25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1484784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GHG-CCI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Via „optional WP“: </a:t>
            </a:r>
            <a:r>
              <a:rPr lang="en-US" b="1" dirty="0"/>
              <a:t>Aerosol induced Biases in Greenhouse gas Observations from satellite (ABGO) </a:t>
            </a:r>
            <a:r>
              <a:rPr lang="de-DE" dirty="0" smtClean="0"/>
              <a:t>(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Empa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„</a:t>
            </a:r>
            <a:r>
              <a:rPr lang="de-DE" dirty="0" err="1" smtClean="0"/>
              <a:t>external</a:t>
            </a:r>
            <a:r>
              <a:rPr lang="de-DE" dirty="0" smtClean="0"/>
              <a:t>“ </a:t>
            </a:r>
            <a:r>
              <a:rPr lang="de-DE" dirty="0" err="1" smtClean="0"/>
              <a:t>aerosol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primarily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AERONET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Ongoing</a:t>
            </a:r>
            <a:r>
              <a:rPr lang="de-DE" dirty="0" smtClean="0"/>
              <a:t>/</a:t>
            </a:r>
            <a:r>
              <a:rPr lang="de-DE" dirty="0" err="1" smtClean="0"/>
              <a:t>future</a:t>
            </a:r>
            <a:r>
              <a:rPr lang="de-DE" dirty="0" smtClean="0"/>
              <a:t>: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Aerosol-CCI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89" y="944247"/>
            <a:ext cx="1979624" cy="283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973241" y="33569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CARv2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498650" y="3442204"/>
            <a:ext cx="322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http://www.esa-ghg-cci.org/?</a:t>
            </a:r>
            <a:r>
              <a:rPr lang="de-DE" sz="1200" dirty="0" smtClean="0">
                <a:hlinkClick r:id="rId3"/>
              </a:rPr>
              <a:t>q=webfm_send/256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12" name="Pfeil nach rechts 11"/>
          <p:cNvSpPr/>
          <p:nvPr/>
        </p:nvSpPr>
        <p:spPr>
          <a:xfrm>
            <a:off x="5796136" y="306896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556140" y="4150821"/>
            <a:ext cx="4807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Via „Living </a:t>
            </a:r>
            <a:r>
              <a:rPr lang="de-DE" dirty="0"/>
              <a:t>Planet Fellowship - </a:t>
            </a:r>
            <a:r>
              <a:rPr lang="de-DE" dirty="0" err="1"/>
              <a:t>Climate</a:t>
            </a:r>
            <a:r>
              <a:rPr lang="de-DE" dirty="0"/>
              <a:t> Change Initiative“: </a:t>
            </a:r>
            <a:r>
              <a:rPr lang="de-DE" b="1" dirty="0" err="1" smtClean="0"/>
              <a:t>CARBOn</a:t>
            </a:r>
            <a:r>
              <a:rPr lang="de-DE" b="1" dirty="0" smtClean="0"/>
              <a:t> </a:t>
            </a:r>
            <a:r>
              <a:rPr lang="de-DE" b="1" dirty="0" err="1"/>
              <a:t>dioxide</a:t>
            </a:r>
            <a:r>
              <a:rPr lang="de-DE" b="1" dirty="0"/>
              <a:t> </a:t>
            </a:r>
            <a:r>
              <a:rPr lang="de-DE" b="1" dirty="0" err="1"/>
              <a:t>emissions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 </a:t>
            </a:r>
            <a:r>
              <a:rPr lang="de-DE" b="1" dirty="0" smtClean="0"/>
              <a:t>FIRES (CARBOFIRES) </a:t>
            </a:r>
            <a:r>
              <a:rPr lang="de-DE" dirty="0"/>
              <a:t>(</a:t>
            </a:r>
            <a:r>
              <a:rPr lang="de-DE" dirty="0" smtClean="0"/>
              <a:t>J. Heymann, IUP-Bremen)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 „</a:t>
            </a:r>
            <a:r>
              <a:rPr lang="de-DE" dirty="0" err="1" smtClean="0"/>
              <a:t>external</a:t>
            </a:r>
            <a:r>
              <a:rPr lang="de-DE" dirty="0" smtClean="0"/>
              <a:t>“ </a:t>
            </a:r>
            <a:r>
              <a:rPr lang="de-DE" dirty="0" err="1" smtClean="0"/>
              <a:t>fire</a:t>
            </a:r>
            <a:r>
              <a:rPr lang="de-DE" dirty="0" smtClean="0"/>
              <a:t> &amp; fire-CO</a:t>
            </a:r>
            <a:r>
              <a:rPr lang="de-DE" baseline="-25000" dirty="0" smtClean="0"/>
              <a:t>2</a:t>
            </a:r>
            <a:r>
              <a:rPr lang="de-DE" dirty="0" smtClean="0"/>
              <a:t> a priori </a:t>
            </a:r>
            <a:r>
              <a:rPr lang="de-DE" dirty="0" err="1" smtClean="0"/>
              <a:t>emission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GFED &amp; </a:t>
            </a:r>
            <a:r>
              <a:rPr lang="de-DE" dirty="0" err="1" smtClean="0"/>
              <a:t>CarbonTracker</a:t>
            </a:r>
            <a:r>
              <a:rPr lang="de-DE" dirty="0" smtClean="0"/>
              <a:t>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Ongoing</a:t>
            </a:r>
            <a:r>
              <a:rPr lang="de-DE" dirty="0" smtClean="0"/>
              <a:t>/</a:t>
            </a:r>
            <a:r>
              <a:rPr lang="de-DE" dirty="0" err="1" smtClean="0"/>
              <a:t>future</a:t>
            </a:r>
            <a:r>
              <a:rPr lang="de-DE" dirty="0" smtClean="0"/>
              <a:t>: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Fire</a:t>
            </a:r>
            <a:r>
              <a:rPr lang="de-DE" b="1" dirty="0" smtClean="0">
                <a:solidFill>
                  <a:srgbClr val="FF0000"/>
                </a:solidFill>
              </a:rPr>
              <a:t>-CCI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5152" y="6436659"/>
            <a:ext cx="345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J. Heymann, CARBOFIRES </a:t>
            </a:r>
            <a:r>
              <a:rPr lang="de-DE" sz="1200" dirty="0" err="1" smtClean="0"/>
              <a:t>MidTermReport</a:t>
            </a:r>
            <a:r>
              <a:rPr lang="de-DE" sz="1200" dirty="0" smtClean="0"/>
              <a:t>  </a:t>
            </a:r>
            <a:endParaRPr lang="de-D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48" y="4078389"/>
            <a:ext cx="3407071" cy="239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38" y="1248511"/>
            <a:ext cx="4083334" cy="252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21054" y="4362215"/>
            <a:ext cx="8355924" cy="2365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145213"/>
            <a:ext cx="7812360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Obs4MIPs</a:t>
            </a:r>
            <a:endParaRPr lang="da-DK" sz="4800" b="1" baseline="-25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2" y="1227195"/>
            <a:ext cx="4083334" cy="2520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2143977" y="2949547"/>
            <a:ext cx="1800200" cy="249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  <a:r>
              <a:rPr lang="de-DE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</a:t>
            </a:r>
            <a:r>
              <a:rPr lang="de-DE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de-DE" sz="1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8422" y="4385353"/>
            <a:ext cx="41375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70C0"/>
                </a:solidFill>
              </a:rPr>
              <a:t>Done</a:t>
            </a:r>
            <a:r>
              <a:rPr lang="de-DE" b="1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Proposal</a:t>
            </a:r>
            <a:r>
              <a:rPr lang="de-DE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Data Set Forms -&gt; </a:t>
            </a:r>
            <a:r>
              <a:rPr lang="de-DE" sz="1600" dirty="0" err="1" smtClean="0"/>
              <a:t>accepted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First </a:t>
            </a:r>
            <a:r>
              <a:rPr lang="de-DE" sz="1600" dirty="0" err="1" smtClean="0"/>
              <a:t>test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set</a:t>
            </a:r>
            <a:endParaRPr lang="de-DE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XCO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, </a:t>
            </a:r>
            <a:r>
              <a:rPr lang="de-DE" sz="1600" dirty="0" err="1" smtClean="0"/>
              <a:t>Monthly</a:t>
            </a:r>
            <a:r>
              <a:rPr lang="de-DE" sz="1600" dirty="0" smtClean="0"/>
              <a:t>, 5</a:t>
            </a:r>
            <a:r>
              <a:rPr lang="de-DE" sz="1600" baseline="30000" dirty="0" smtClean="0"/>
              <a:t>o</a:t>
            </a:r>
            <a:r>
              <a:rPr lang="de-DE" sz="1600" dirty="0" smtClean="0"/>
              <a:t>x5</a:t>
            </a:r>
            <a:r>
              <a:rPr lang="de-DE" sz="1600" baseline="30000" dirty="0" smtClean="0"/>
              <a:t>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Merged</a:t>
            </a:r>
            <a:r>
              <a:rPr lang="de-DE" sz="1600" dirty="0" smtClean="0"/>
              <a:t> SCIA + GOSAT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CRDP2 (2003 –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CF </a:t>
            </a:r>
            <a:r>
              <a:rPr lang="de-DE" sz="1600" dirty="0" err="1" smtClean="0"/>
              <a:t>names</a:t>
            </a:r>
            <a:r>
              <a:rPr lang="de-DE" sz="1600" dirty="0" smtClean="0"/>
              <a:t> XCO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 &amp; XCH</a:t>
            </a:r>
            <a:r>
              <a:rPr lang="de-DE" sz="1600" baseline="-25000" dirty="0" smtClean="0"/>
              <a:t>4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892358" y="4388349"/>
            <a:ext cx="37266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70C0"/>
                </a:solidFill>
              </a:rPr>
              <a:t>ToDo</a:t>
            </a:r>
            <a:r>
              <a:rPr lang="de-DE" b="1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Docu</a:t>
            </a:r>
            <a:r>
              <a:rPr lang="de-DE" sz="1600" dirty="0" smtClean="0"/>
              <a:t>: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TNs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First „final“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sets</a:t>
            </a:r>
            <a:r>
              <a:rPr lang="de-DE" sz="16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Based</a:t>
            </a:r>
            <a:r>
              <a:rPr lang="de-DE" sz="1600" dirty="0" smtClean="0"/>
              <a:t> on CRDP3 (2003 – 2014)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XCO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XCH</a:t>
            </a:r>
            <a:r>
              <a:rPr lang="de-DE" sz="1600" baseline="-25000" dirty="0" smtClean="0"/>
              <a:t>4</a:t>
            </a:r>
            <a:r>
              <a:rPr lang="de-DE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In </a:t>
            </a:r>
            <a:r>
              <a:rPr lang="de-DE" sz="1600" dirty="0" err="1" smtClean="0"/>
              <a:t>cooperation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Veronika </a:t>
            </a:r>
            <a:r>
              <a:rPr lang="de-DE" sz="1600" dirty="0" err="1" smtClean="0"/>
              <a:t>Eyring</a:t>
            </a:r>
            <a:r>
              <a:rPr lang="de-DE" sz="1600" dirty="0"/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chair</a:t>
            </a:r>
            <a:r>
              <a:rPr lang="de-DE" sz="1600" dirty="0" smtClean="0"/>
              <a:t> CMIP </a:t>
            </a:r>
            <a:r>
              <a:rPr lang="de-DE" sz="1600" dirty="0" err="1" smtClean="0"/>
              <a:t>panel</a:t>
            </a:r>
            <a:r>
              <a:rPr lang="de-DE" sz="1600" dirty="0" smtClean="0"/>
              <a:t>) 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21054" y="3861047"/>
            <a:ext cx="835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Monthly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1</a:t>
            </a:r>
            <a:r>
              <a:rPr lang="de-DE" b="1" baseline="30000" dirty="0" smtClean="0">
                <a:solidFill>
                  <a:srgbClr val="FF0000"/>
                </a:solidFill>
              </a:rPr>
              <a:t>o</a:t>
            </a:r>
            <a:r>
              <a:rPr lang="de-DE" b="1" dirty="0" smtClean="0">
                <a:solidFill>
                  <a:srgbClr val="FF0000"/>
                </a:solidFill>
              </a:rPr>
              <a:t>x1</a:t>
            </a:r>
            <a:r>
              <a:rPr lang="de-DE" b="1" baseline="30000" dirty="0" smtClean="0">
                <a:solidFill>
                  <a:srgbClr val="FF0000"/>
                </a:solidFill>
              </a:rPr>
              <a:t>o </a:t>
            </a:r>
            <a:r>
              <a:rPr lang="de-DE" dirty="0" smtClean="0"/>
              <a:t>-&gt; </a:t>
            </a:r>
            <a:r>
              <a:rPr lang="de-DE" dirty="0" err="1"/>
              <a:t>s</a:t>
            </a:r>
            <a:r>
              <a:rPr lang="de-DE" dirty="0" err="1" smtClean="0"/>
              <a:t>parse</a:t>
            </a:r>
            <a:r>
              <a:rPr lang="de-DE" dirty="0" smtClean="0"/>
              <a:t> &amp; </a:t>
            </a:r>
            <a:r>
              <a:rPr lang="de-DE" dirty="0" err="1" smtClean="0"/>
              <a:t>noisy</a:t>
            </a:r>
            <a:r>
              <a:rPr lang="de-DE" dirty="0" smtClean="0"/>
              <a:t> -&gt; </a:t>
            </a:r>
            <a:r>
              <a:rPr lang="de-DE" dirty="0" err="1"/>
              <a:t>w</a:t>
            </a:r>
            <a:r>
              <a:rPr lang="de-DE" dirty="0" err="1" smtClean="0"/>
              <a:t>e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monthly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5</a:t>
            </a:r>
            <a:r>
              <a:rPr lang="de-DE" b="1" baseline="30000" dirty="0" smtClean="0">
                <a:solidFill>
                  <a:srgbClr val="FF0000"/>
                </a:solidFill>
              </a:rPr>
              <a:t>o</a:t>
            </a:r>
            <a:r>
              <a:rPr lang="de-DE" b="1" dirty="0" smtClean="0">
                <a:solidFill>
                  <a:srgbClr val="FF0000"/>
                </a:solidFill>
              </a:rPr>
              <a:t>x5</a:t>
            </a:r>
            <a:r>
              <a:rPr lang="de-DE" b="1" baseline="30000" dirty="0" smtClean="0">
                <a:solidFill>
                  <a:srgbClr val="FF0000"/>
                </a:solidFill>
              </a:rPr>
              <a:t>o</a:t>
            </a:r>
            <a:endParaRPr lang="de-DE" b="1" baseline="30000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622730" y="2962446"/>
            <a:ext cx="1800200" cy="249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  <a:r>
              <a:rPr lang="de-DE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x5</a:t>
            </a:r>
            <a:r>
              <a:rPr lang="de-DE" sz="1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de-DE" sz="1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-103914"/>
            <a:ext cx="7812360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Last year activities (March 2016 – Feb 2017)</a:t>
            </a:r>
            <a:endParaRPr lang="da-DK" sz="4000" b="1" baseline="-25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628800"/>
            <a:ext cx="82809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70C0"/>
                </a:solidFill>
              </a:rPr>
              <a:t>Final </a:t>
            </a:r>
            <a:r>
              <a:rPr lang="de-DE" sz="2800" b="1" dirty="0" err="1" smtClean="0">
                <a:solidFill>
                  <a:srgbClr val="0070C0"/>
                </a:solidFill>
              </a:rPr>
              <a:t>reprocessing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</a:rPr>
              <a:t>to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</a:rPr>
              <a:t>generate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CRDP#4</a:t>
            </a:r>
            <a:r>
              <a:rPr lang="de-DE" sz="2800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 (SCIAMACHY </a:t>
            </a:r>
            <a:r>
              <a:rPr lang="de-DE" dirty="0" err="1" smtClean="0"/>
              <a:t>and</a:t>
            </a:r>
            <a:r>
              <a:rPr lang="de-DE" dirty="0" smtClean="0"/>
              <a:t> GOSAT XCO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XCH</a:t>
            </a:r>
            <a:r>
              <a:rPr lang="de-DE" baseline="-25000" dirty="0" smtClean="0"/>
              <a:t>4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Improved</a:t>
            </a:r>
            <a:r>
              <a:rPr lang="de-DE" dirty="0" smtClean="0"/>
              <a:t> „additional </a:t>
            </a:r>
            <a:r>
              <a:rPr lang="de-DE" dirty="0" err="1" smtClean="0"/>
              <a:t>constraints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“ (IASI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CH</a:t>
            </a:r>
            <a:r>
              <a:rPr lang="de-DE" baseline="-25000" dirty="0" smtClean="0"/>
              <a:t>4</a:t>
            </a:r>
            <a:r>
              <a:rPr lang="de-DE" dirty="0" smtClean="0"/>
              <a:t>, 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Extended time </a:t>
            </a:r>
            <a:r>
              <a:rPr lang="de-DE" dirty="0" err="1" smtClean="0"/>
              <a:t>series</a:t>
            </a:r>
            <a:r>
              <a:rPr lang="de-DE" dirty="0" smtClean="0"/>
              <a:t>: end </a:t>
            </a:r>
            <a:r>
              <a:rPr lang="de-DE" dirty="0" err="1" smtClean="0"/>
              <a:t>of</a:t>
            </a:r>
            <a:r>
              <a:rPr lang="de-DE" dirty="0" smtClean="0"/>
              <a:t> 2002 – end </a:t>
            </a:r>
            <a:r>
              <a:rPr lang="de-DE" dirty="0" err="1" smtClean="0"/>
              <a:t>of</a:t>
            </a:r>
            <a:r>
              <a:rPr lang="de-DE" dirty="0" smtClean="0"/>
              <a:t>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release</a:t>
            </a:r>
            <a:r>
              <a:rPr lang="de-DE" dirty="0" smtClean="0"/>
              <a:t>: Feb. 2017 (incl. </a:t>
            </a:r>
            <a:r>
              <a:rPr lang="de-DE" dirty="0" err="1" smtClean="0"/>
              <a:t>validation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initial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)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70C0"/>
                </a:solidFill>
              </a:rPr>
              <a:t>Other </a:t>
            </a:r>
            <a:r>
              <a:rPr lang="de-DE" sz="2800" b="1" dirty="0" err="1" smtClean="0">
                <a:solidFill>
                  <a:srgbClr val="0070C0"/>
                </a:solidFill>
              </a:rPr>
              <a:t>activites</a:t>
            </a:r>
            <a:r>
              <a:rPr lang="de-DE" sz="2800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Peer-</a:t>
            </a:r>
            <a:r>
              <a:rPr lang="de-DE" dirty="0" err="1" smtClean="0"/>
              <a:t>reviewed</a:t>
            </a:r>
            <a:r>
              <a:rPr lang="de-DE" dirty="0" smtClean="0"/>
              <a:t> </a:t>
            </a:r>
            <a:r>
              <a:rPr lang="de-DE" dirty="0" err="1" smtClean="0"/>
              <a:t>publications</a:t>
            </a:r>
            <a:r>
              <a:rPr lang="de-DE" dirty="0" smtClean="0"/>
              <a:t> (e.g., </a:t>
            </a:r>
            <a:r>
              <a:rPr lang="de-DE" dirty="0" err="1" smtClean="0"/>
              <a:t>for</a:t>
            </a:r>
            <a:r>
              <a:rPr lang="de-DE" dirty="0" smtClean="0"/>
              <a:t> RSE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on CCI ECV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First „final“ Obs4MIPs XCO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XCH</a:t>
            </a:r>
            <a:r>
              <a:rPr lang="de-DE" baseline="-25000" dirty="0" smtClean="0"/>
              <a:t>4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1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20693"/>
            <a:ext cx="4328360" cy="3258894"/>
          </a:xfrm>
          <a:prstGeom prst="rect">
            <a:avLst/>
          </a:prstGeom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50937" y="247926"/>
            <a:ext cx="7812360" cy="80481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After ongoing GHG-CCI project ?</a:t>
            </a:r>
            <a:endParaRPr lang="da-DK" sz="3600" b="1" baseline="-25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117177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So </a:t>
            </a:r>
            <a:r>
              <a:rPr lang="de-DE" b="1" dirty="0" err="1" smtClean="0">
                <a:solidFill>
                  <a:srgbClr val="0070C0"/>
                </a:solidFill>
              </a:rPr>
              <a:t>far</a:t>
            </a:r>
            <a:r>
              <a:rPr lang="de-DE" b="1" dirty="0" smtClean="0">
                <a:solidFill>
                  <a:srgbClr val="0070C0"/>
                </a:solidFill>
              </a:rPr>
              <a:t> so (</a:t>
            </a:r>
            <a:r>
              <a:rPr lang="de-DE" b="1" dirty="0" err="1" smtClean="0">
                <a:solidFill>
                  <a:srgbClr val="0070C0"/>
                </a:solidFill>
              </a:rPr>
              <a:t>very</a:t>
            </a:r>
            <a:r>
              <a:rPr lang="de-DE" b="1" dirty="0" smtClean="0">
                <a:solidFill>
                  <a:srgbClr val="0070C0"/>
                </a:solidFill>
              </a:rPr>
              <a:t>) </a:t>
            </a:r>
            <a:r>
              <a:rPr lang="de-DE" b="1" dirty="0" err="1" smtClean="0">
                <a:solidFill>
                  <a:srgbClr val="0070C0"/>
                </a:solidFill>
              </a:rPr>
              <a:t>good</a:t>
            </a:r>
            <a:r>
              <a:rPr lang="de-DE" b="1" dirty="0" smtClean="0">
                <a:solidFill>
                  <a:srgbClr val="0070C0"/>
                </a:solidFill>
              </a:rPr>
              <a:t> …</a:t>
            </a: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" y="3630382"/>
            <a:ext cx="3169986" cy="237626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431155">
            <a:off x="1610013" y="4948003"/>
            <a:ext cx="84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CCI</a:t>
            </a:r>
            <a:endParaRPr lang="de-DE" sz="2000" b="1" dirty="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7544" y="1531028"/>
            <a:ext cx="301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GCOS </a:t>
            </a:r>
            <a:r>
              <a:rPr lang="de-DE" sz="2000" b="1" dirty="0" err="1" smtClean="0">
                <a:solidFill>
                  <a:srgbClr val="FFFF00"/>
                </a:solidFill>
              </a:rPr>
              <a:t>requirements</a:t>
            </a:r>
            <a:endParaRPr lang="de-DE" sz="2000" b="1" dirty="0">
              <a:solidFill>
                <a:srgbClr val="FFFF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19419" y="2639190"/>
            <a:ext cx="88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GHG</a:t>
            </a:r>
            <a:endParaRPr lang="de-DE" sz="2000" b="1" dirty="0">
              <a:solidFill>
                <a:srgbClr val="FFFF00"/>
              </a:solidFill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2535382" y="2994883"/>
            <a:ext cx="1232440" cy="900546"/>
          </a:xfrm>
          <a:custGeom>
            <a:avLst/>
            <a:gdLst>
              <a:gd name="connsiteX0" fmla="*/ 0 w 1232440"/>
              <a:gd name="connsiteY0" fmla="*/ 900546 h 900546"/>
              <a:gd name="connsiteX1" fmla="*/ 55418 w 1232440"/>
              <a:gd name="connsiteY1" fmla="*/ 831273 h 900546"/>
              <a:gd name="connsiteX2" fmla="*/ 69273 w 1232440"/>
              <a:gd name="connsiteY2" fmla="*/ 789709 h 900546"/>
              <a:gd name="connsiteX3" fmla="*/ 124691 w 1232440"/>
              <a:gd name="connsiteY3" fmla="*/ 706582 h 900546"/>
              <a:gd name="connsiteX4" fmla="*/ 152400 w 1232440"/>
              <a:gd name="connsiteY4" fmla="*/ 665018 h 900546"/>
              <a:gd name="connsiteX5" fmla="*/ 193963 w 1232440"/>
              <a:gd name="connsiteY5" fmla="*/ 637309 h 900546"/>
              <a:gd name="connsiteX6" fmla="*/ 235527 w 1232440"/>
              <a:gd name="connsiteY6" fmla="*/ 554182 h 900546"/>
              <a:gd name="connsiteX7" fmla="*/ 277091 w 1232440"/>
              <a:gd name="connsiteY7" fmla="*/ 512618 h 900546"/>
              <a:gd name="connsiteX8" fmla="*/ 304800 w 1232440"/>
              <a:gd name="connsiteY8" fmla="*/ 471055 h 900546"/>
              <a:gd name="connsiteX9" fmla="*/ 346363 w 1232440"/>
              <a:gd name="connsiteY9" fmla="*/ 429491 h 900546"/>
              <a:gd name="connsiteX10" fmla="*/ 374073 w 1232440"/>
              <a:gd name="connsiteY10" fmla="*/ 387928 h 900546"/>
              <a:gd name="connsiteX11" fmla="*/ 401782 w 1232440"/>
              <a:gd name="connsiteY11" fmla="*/ 360218 h 900546"/>
              <a:gd name="connsiteX12" fmla="*/ 457200 w 1232440"/>
              <a:gd name="connsiteY12" fmla="*/ 277091 h 900546"/>
              <a:gd name="connsiteX13" fmla="*/ 498763 w 1232440"/>
              <a:gd name="connsiteY13" fmla="*/ 249382 h 900546"/>
              <a:gd name="connsiteX14" fmla="*/ 526473 w 1232440"/>
              <a:gd name="connsiteY14" fmla="*/ 221673 h 900546"/>
              <a:gd name="connsiteX15" fmla="*/ 609600 w 1232440"/>
              <a:gd name="connsiteY15" fmla="*/ 166255 h 900546"/>
              <a:gd name="connsiteX16" fmla="*/ 651163 w 1232440"/>
              <a:gd name="connsiteY16" fmla="*/ 138546 h 900546"/>
              <a:gd name="connsiteX17" fmla="*/ 720436 w 1232440"/>
              <a:gd name="connsiteY17" fmla="*/ 96982 h 900546"/>
              <a:gd name="connsiteX18" fmla="*/ 845127 w 1232440"/>
              <a:gd name="connsiteY18" fmla="*/ 27709 h 900546"/>
              <a:gd name="connsiteX19" fmla="*/ 886691 w 1232440"/>
              <a:gd name="connsiteY19" fmla="*/ 13855 h 900546"/>
              <a:gd name="connsiteX20" fmla="*/ 928254 w 1232440"/>
              <a:gd name="connsiteY20" fmla="*/ 0 h 900546"/>
              <a:gd name="connsiteX21" fmla="*/ 1163782 w 1232440"/>
              <a:gd name="connsiteY21" fmla="*/ 13855 h 900546"/>
              <a:gd name="connsiteX22" fmla="*/ 1219200 w 1232440"/>
              <a:gd name="connsiteY22" fmla="*/ 27709 h 90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32440" h="900546">
                <a:moveTo>
                  <a:pt x="0" y="900546"/>
                </a:moveTo>
                <a:cubicBezTo>
                  <a:pt x="18473" y="877455"/>
                  <a:pt x="39746" y="856349"/>
                  <a:pt x="55418" y="831273"/>
                </a:cubicBezTo>
                <a:cubicBezTo>
                  <a:pt x="63158" y="818889"/>
                  <a:pt x="62181" y="802475"/>
                  <a:pt x="69273" y="789709"/>
                </a:cubicBezTo>
                <a:cubicBezTo>
                  <a:pt x="85446" y="760598"/>
                  <a:pt x="106218" y="734291"/>
                  <a:pt x="124691" y="706582"/>
                </a:cubicBezTo>
                <a:cubicBezTo>
                  <a:pt x="133927" y="692727"/>
                  <a:pt x="138545" y="674254"/>
                  <a:pt x="152400" y="665018"/>
                </a:cubicBezTo>
                <a:lnTo>
                  <a:pt x="193963" y="637309"/>
                </a:lnTo>
                <a:cubicBezTo>
                  <a:pt x="207849" y="595654"/>
                  <a:pt x="205686" y="589991"/>
                  <a:pt x="235527" y="554182"/>
                </a:cubicBezTo>
                <a:cubicBezTo>
                  <a:pt x="248070" y="539130"/>
                  <a:pt x="264548" y="527670"/>
                  <a:pt x="277091" y="512618"/>
                </a:cubicBezTo>
                <a:cubicBezTo>
                  <a:pt x="287751" y="499826"/>
                  <a:pt x="294140" y="483847"/>
                  <a:pt x="304800" y="471055"/>
                </a:cubicBezTo>
                <a:cubicBezTo>
                  <a:pt x="317343" y="456003"/>
                  <a:pt x="333820" y="444543"/>
                  <a:pt x="346363" y="429491"/>
                </a:cubicBezTo>
                <a:cubicBezTo>
                  <a:pt x="357023" y="416699"/>
                  <a:pt x="363671" y="400930"/>
                  <a:pt x="374073" y="387928"/>
                </a:cubicBezTo>
                <a:cubicBezTo>
                  <a:pt x="382233" y="377728"/>
                  <a:pt x="393945" y="370668"/>
                  <a:pt x="401782" y="360218"/>
                </a:cubicBezTo>
                <a:cubicBezTo>
                  <a:pt x="421763" y="333576"/>
                  <a:pt x="429491" y="295564"/>
                  <a:pt x="457200" y="277091"/>
                </a:cubicBezTo>
                <a:cubicBezTo>
                  <a:pt x="471054" y="267855"/>
                  <a:pt x="485761" y="259784"/>
                  <a:pt x="498763" y="249382"/>
                </a:cubicBezTo>
                <a:cubicBezTo>
                  <a:pt x="508963" y="241222"/>
                  <a:pt x="516023" y="229510"/>
                  <a:pt x="526473" y="221673"/>
                </a:cubicBezTo>
                <a:cubicBezTo>
                  <a:pt x="553115" y="201692"/>
                  <a:pt x="581891" y="184728"/>
                  <a:pt x="609600" y="166255"/>
                </a:cubicBezTo>
                <a:cubicBezTo>
                  <a:pt x="623454" y="157019"/>
                  <a:pt x="639389" y="150320"/>
                  <a:pt x="651163" y="138546"/>
                </a:cubicBezTo>
                <a:cubicBezTo>
                  <a:pt x="689200" y="100511"/>
                  <a:pt x="666481" y="114968"/>
                  <a:pt x="720436" y="96982"/>
                </a:cubicBezTo>
                <a:cubicBezTo>
                  <a:pt x="782653" y="34765"/>
                  <a:pt x="743413" y="61613"/>
                  <a:pt x="845127" y="27709"/>
                </a:cubicBezTo>
                <a:lnTo>
                  <a:pt x="886691" y="13855"/>
                </a:lnTo>
                <a:lnTo>
                  <a:pt x="928254" y="0"/>
                </a:lnTo>
                <a:cubicBezTo>
                  <a:pt x="1006763" y="4618"/>
                  <a:pt x="1085527" y="6030"/>
                  <a:pt x="1163782" y="13855"/>
                </a:cubicBezTo>
                <a:cubicBezTo>
                  <a:pt x="1316927" y="29169"/>
                  <a:pt x="1156840" y="27709"/>
                  <a:pt x="1219200" y="27709"/>
                </a:cubicBezTo>
              </a:path>
            </a:pathLst>
          </a:custGeom>
          <a:noFill/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4821382" y="1916832"/>
            <a:ext cx="4071098" cy="4503138"/>
            <a:chOff x="4821382" y="1916832"/>
            <a:chExt cx="4071098" cy="4503138"/>
          </a:xfrm>
        </p:grpSpPr>
        <p:sp>
          <p:nvSpPr>
            <p:cNvPr id="5" name="Textfeld 4"/>
            <p:cNvSpPr txBox="1"/>
            <p:nvPr/>
          </p:nvSpPr>
          <p:spPr>
            <a:xfrm>
              <a:off x="4932040" y="1916832"/>
              <a:ext cx="3960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Future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funding</a:t>
              </a:r>
              <a:r>
                <a:rPr lang="de-DE" b="1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for</a:t>
              </a:r>
              <a:r>
                <a:rPr lang="de-DE" b="1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needed</a:t>
              </a:r>
              <a:r>
                <a:rPr lang="de-DE" b="1" dirty="0" smtClean="0">
                  <a:solidFill>
                    <a:srgbClr val="0070C0"/>
                  </a:solidFill>
                </a:rPr>
                <a:t> R&amp;D?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b="1" dirty="0" err="1" smtClean="0">
                  <a:solidFill>
                    <a:srgbClr val="0070C0"/>
                  </a:solidFill>
                </a:rPr>
                <a:t>Risk</a:t>
              </a:r>
              <a:r>
                <a:rPr lang="de-DE" b="1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of</a:t>
              </a:r>
              <a:r>
                <a:rPr lang="de-DE" b="1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little</a:t>
              </a:r>
              <a:r>
                <a:rPr lang="de-DE" b="1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or</a:t>
              </a:r>
              <a:r>
                <a:rPr lang="de-DE" b="1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no</a:t>
              </a:r>
              <a:r>
                <a:rPr lang="de-DE" b="1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funding</a:t>
              </a:r>
              <a:r>
                <a:rPr lang="de-DE" b="1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for</a:t>
              </a:r>
              <a:r>
                <a:rPr lang="de-DE" b="1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existing</a:t>
              </a:r>
              <a:r>
                <a:rPr lang="de-DE" b="1" dirty="0" smtClean="0">
                  <a:solidFill>
                    <a:srgbClr val="0070C0"/>
                  </a:solidFill>
                </a:rPr>
                <a:t> ECVs.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3540621"/>
              <a:ext cx="3836284" cy="2879349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 rot="21398589">
              <a:off x="6018887" y="4564804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rgbClr val="FF0000"/>
                  </a:solidFill>
                </a:rPr>
                <a:t>GHG &amp; R&amp;D</a:t>
              </a:r>
              <a:endParaRPr lang="de-DE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4821382" y="3075701"/>
              <a:ext cx="969818" cy="1788742"/>
            </a:xfrm>
            <a:custGeom>
              <a:avLst/>
              <a:gdLst>
                <a:gd name="connsiteX0" fmla="*/ 0 w 969818"/>
                <a:gd name="connsiteY0" fmla="*/ 0 h 1788742"/>
                <a:gd name="connsiteX1" fmla="*/ 360218 w 969818"/>
                <a:gd name="connsiteY1" fmla="*/ 27709 h 1788742"/>
                <a:gd name="connsiteX2" fmla="*/ 471054 w 969818"/>
                <a:gd name="connsiteY2" fmla="*/ 41564 h 1788742"/>
                <a:gd name="connsiteX3" fmla="*/ 651163 w 969818"/>
                <a:gd name="connsiteY3" fmla="*/ 83127 h 1788742"/>
                <a:gd name="connsiteX4" fmla="*/ 775854 w 969818"/>
                <a:gd name="connsiteY4" fmla="*/ 96982 h 1788742"/>
                <a:gd name="connsiteX5" fmla="*/ 886691 w 969818"/>
                <a:gd name="connsiteY5" fmla="*/ 124691 h 1788742"/>
                <a:gd name="connsiteX6" fmla="*/ 969818 w 969818"/>
                <a:gd name="connsiteY6" fmla="*/ 235527 h 1788742"/>
                <a:gd name="connsiteX7" fmla="*/ 955963 w 969818"/>
                <a:gd name="connsiteY7" fmla="*/ 415636 h 1788742"/>
                <a:gd name="connsiteX8" fmla="*/ 914400 w 969818"/>
                <a:gd name="connsiteY8" fmla="*/ 457200 h 1788742"/>
                <a:gd name="connsiteX9" fmla="*/ 789709 w 969818"/>
                <a:gd name="connsiteY9" fmla="*/ 526473 h 1788742"/>
                <a:gd name="connsiteX10" fmla="*/ 678873 w 969818"/>
                <a:gd name="connsiteY10" fmla="*/ 540327 h 1788742"/>
                <a:gd name="connsiteX11" fmla="*/ 609600 w 969818"/>
                <a:gd name="connsiteY11" fmla="*/ 554182 h 1788742"/>
                <a:gd name="connsiteX12" fmla="*/ 374073 w 969818"/>
                <a:gd name="connsiteY12" fmla="*/ 540327 h 1788742"/>
                <a:gd name="connsiteX13" fmla="*/ 290945 w 969818"/>
                <a:gd name="connsiteY13" fmla="*/ 512618 h 1788742"/>
                <a:gd name="connsiteX14" fmla="*/ 263236 w 969818"/>
                <a:gd name="connsiteY14" fmla="*/ 471054 h 1788742"/>
                <a:gd name="connsiteX15" fmla="*/ 318654 w 969818"/>
                <a:gd name="connsiteY15" fmla="*/ 387927 h 1788742"/>
                <a:gd name="connsiteX16" fmla="*/ 498763 w 969818"/>
                <a:gd name="connsiteY16" fmla="*/ 346364 h 1788742"/>
                <a:gd name="connsiteX17" fmla="*/ 775854 w 969818"/>
                <a:gd name="connsiteY17" fmla="*/ 360218 h 1788742"/>
                <a:gd name="connsiteX18" fmla="*/ 858982 w 969818"/>
                <a:gd name="connsiteY18" fmla="*/ 387927 h 1788742"/>
                <a:gd name="connsiteX19" fmla="*/ 872836 w 969818"/>
                <a:gd name="connsiteY19" fmla="*/ 429491 h 1788742"/>
                <a:gd name="connsiteX20" fmla="*/ 914400 w 969818"/>
                <a:gd name="connsiteY20" fmla="*/ 512618 h 1788742"/>
                <a:gd name="connsiteX21" fmla="*/ 900545 w 969818"/>
                <a:gd name="connsiteY21" fmla="*/ 651164 h 1788742"/>
                <a:gd name="connsiteX22" fmla="*/ 886691 w 969818"/>
                <a:gd name="connsiteY22" fmla="*/ 706582 h 1788742"/>
                <a:gd name="connsiteX23" fmla="*/ 789709 w 969818"/>
                <a:gd name="connsiteY23" fmla="*/ 803564 h 1788742"/>
                <a:gd name="connsiteX24" fmla="*/ 706582 w 969818"/>
                <a:gd name="connsiteY24" fmla="*/ 886691 h 1788742"/>
                <a:gd name="connsiteX25" fmla="*/ 678873 w 969818"/>
                <a:gd name="connsiteY25" fmla="*/ 928254 h 1788742"/>
                <a:gd name="connsiteX26" fmla="*/ 637309 w 969818"/>
                <a:gd name="connsiteY26" fmla="*/ 942109 h 1788742"/>
                <a:gd name="connsiteX27" fmla="*/ 554182 w 969818"/>
                <a:gd name="connsiteY27" fmla="*/ 1025236 h 1788742"/>
                <a:gd name="connsiteX28" fmla="*/ 374073 w 969818"/>
                <a:gd name="connsiteY28" fmla="*/ 1052945 h 1788742"/>
                <a:gd name="connsiteX29" fmla="*/ 180109 w 969818"/>
                <a:gd name="connsiteY29" fmla="*/ 1039091 h 1788742"/>
                <a:gd name="connsiteX30" fmla="*/ 138545 w 969818"/>
                <a:gd name="connsiteY30" fmla="*/ 1025236 h 1788742"/>
                <a:gd name="connsiteX31" fmla="*/ 55418 w 969818"/>
                <a:gd name="connsiteY31" fmla="*/ 969818 h 1788742"/>
                <a:gd name="connsiteX32" fmla="*/ 27709 w 969818"/>
                <a:gd name="connsiteY32" fmla="*/ 928254 h 1788742"/>
                <a:gd name="connsiteX33" fmla="*/ 27709 w 969818"/>
                <a:gd name="connsiteY33" fmla="*/ 789709 h 1788742"/>
                <a:gd name="connsiteX34" fmla="*/ 83127 w 969818"/>
                <a:gd name="connsiteY34" fmla="*/ 775854 h 1788742"/>
                <a:gd name="connsiteX35" fmla="*/ 124691 w 969818"/>
                <a:gd name="connsiteY35" fmla="*/ 762000 h 1788742"/>
                <a:gd name="connsiteX36" fmla="*/ 332509 w 969818"/>
                <a:gd name="connsiteY36" fmla="*/ 775854 h 1788742"/>
                <a:gd name="connsiteX37" fmla="*/ 374073 w 969818"/>
                <a:gd name="connsiteY37" fmla="*/ 803564 h 1788742"/>
                <a:gd name="connsiteX38" fmla="*/ 471054 w 969818"/>
                <a:gd name="connsiteY38" fmla="*/ 928254 h 1788742"/>
                <a:gd name="connsiteX39" fmla="*/ 484909 w 969818"/>
                <a:gd name="connsiteY39" fmla="*/ 969818 h 1788742"/>
                <a:gd name="connsiteX40" fmla="*/ 471054 w 969818"/>
                <a:gd name="connsiteY40" fmla="*/ 1052945 h 1788742"/>
                <a:gd name="connsiteX41" fmla="*/ 401782 w 969818"/>
                <a:gd name="connsiteY41" fmla="*/ 1136073 h 1788742"/>
                <a:gd name="connsiteX42" fmla="*/ 318654 w 969818"/>
                <a:gd name="connsiteY42" fmla="*/ 1191491 h 1788742"/>
                <a:gd name="connsiteX43" fmla="*/ 277091 w 969818"/>
                <a:gd name="connsiteY43" fmla="*/ 1219200 h 1788742"/>
                <a:gd name="connsiteX44" fmla="*/ 235527 w 969818"/>
                <a:gd name="connsiteY44" fmla="*/ 1260764 h 1788742"/>
                <a:gd name="connsiteX45" fmla="*/ 207818 w 969818"/>
                <a:gd name="connsiteY45" fmla="*/ 1302327 h 1788742"/>
                <a:gd name="connsiteX46" fmla="*/ 110836 w 969818"/>
                <a:gd name="connsiteY46" fmla="*/ 1427018 h 1788742"/>
                <a:gd name="connsiteX47" fmla="*/ 83127 w 969818"/>
                <a:gd name="connsiteY47" fmla="*/ 1468582 h 1788742"/>
                <a:gd name="connsiteX48" fmla="*/ 69273 w 969818"/>
                <a:gd name="connsiteY48" fmla="*/ 1510145 h 1788742"/>
                <a:gd name="connsiteX49" fmla="*/ 83127 w 969818"/>
                <a:gd name="connsiteY49" fmla="*/ 1648691 h 1788742"/>
                <a:gd name="connsiteX50" fmla="*/ 124691 w 969818"/>
                <a:gd name="connsiteY50" fmla="*/ 1690254 h 1788742"/>
                <a:gd name="connsiteX51" fmla="*/ 235527 w 969818"/>
                <a:gd name="connsiteY51" fmla="*/ 1731818 h 1788742"/>
                <a:gd name="connsiteX52" fmla="*/ 318654 w 969818"/>
                <a:gd name="connsiteY52" fmla="*/ 1787236 h 1788742"/>
                <a:gd name="connsiteX53" fmla="*/ 360218 w 969818"/>
                <a:gd name="connsiteY53" fmla="*/ 1773382 h 178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69818" h="1788742">
                  <a:moveTo>
                    <a:pt x="0" y="0"/>
                  </a:moveTo>
                  <a:cubicBezTo>
                    <a:pt x="176906" y="35380"/>
                    <a:pt x="-5484" y="2487"/>
                    <a:pt x="360218" y="27709"/>
                  </a:cubicBezTo>
                  <a:cubicBezTo>
                    <a:pt x="397363" y="30271"/>
                    <a:pt x="434459" y="34702"/>
                    <a:pt x="471054" y="41564"/>
                  </a:cubicBezTo>
                  <a:cubicBezTo>
                    <a:pt x="571202" y="60342"/>
                    <a:pt x="565283" y="70858"/>
                    <a:pt x="651163" y="83127"/>
                  </a:cubicBezTo>
                  <a:cubicBezTo>
                    <a:pt x="692562" y="89041"/>
                    <a:pt x="734455" y="91068"/>
                    <a:pt x="775854" y="96982"/>
                  </a:cubicBezTo>
                  <a:cubicBezTo>
                    <a:pt x="834374" y="105342"/>
                    <a:pt x="838337" y="108573"/>
                    <a:pt x="886691" y="124691"/>
                  </a:cubicBezTo>
                  <a:cubicBezTo>
                    <a:pt x="966289" y="204291"/>
                    <a:pt x="945636" y="162985"/>
                    <a:pt x="969818" y="235527"/>
                  </a:cubicBezTo>
                  <a:cubicBezTo>
                    <a:pt x="965200" y="295563"/>
                    <a:pt x="970567" y="357220"/>
                    <a:pt x="955963" y="415636"/>
                  </a:cubicBezTo>
                  <a:cubicBezTo>
                    <a:pt x="951211" y="434644"/>
                    <a:pt x="929276" y="444449"/>
                    <a:pt x="914400" y="457200"/>
                  </a:cubicBezTo>
                  <a:cubicBezTo>
                    <a:pt x="874724" y="491209"/>
                    <a:pt x="842038" y="514397"/>
                    <a:pt x="789709" y="526473"/>
                  </a:cubicBezTo>
                  <a:cubicBezTo>
                    <a:pt x="753430" y="534845"/>
                    <a:pt x="715673" y="534665"/>
                    <a:pt x="678873" y="540327"/>
                  </a:cubicBezTo>
                  <a:cubicBezTo>
                    <a:pt x="655599" y="543908"/>
                    <a:pt x="632691" y="549564"/>
                    <a:pt x="609600" y="554182"/>
                  </a:cubicBezTo>
                  <a:cubicBezTo>
                    <a:pt x="531091" y="549564"/>
                    <a:pt x="452057" y="550499"/>
                    <a:pt x="374073" y="540327"/>
                  </a:cubicBezTo>
                  <a:cubicBezTo>
                    <a:pt x="345110" y="536549"/>
                    <a:pt x="290945" y="512618"/>
                    <a:pt x="290945" y="512618"/>
                  </a:cubicBezTo>
                  <a:cubicBezTo>
                    <a:pt x="281709" y="498763"/>
                    <a:pt x="265301" y="487577"/>
                    <a:pt x="263236" y="471054"/>
                  </a:cubicBezTo>
                  <a:cubicBezTo>
                    <a:pt x="254438" y="400667"/>
                    <a:pt x="270577" y="401039"/>
                    <a:pt x="318654" y="387927"/>
                  </a:cubicBezTo>
                  <a:cubicBezTo>
                    <a:pt x="410556" y="362862"/>
                    <a:pt x="417982" y="362520"/>
                    <a:pt x="498763" y="346364"/>
                  </a:cubicBezTo>
                  <a:cubicBezTo>
                    <a:pt x="591127" y="350982"/>
                    <a:pt x="683984" y="349618"/>
                    <a:pt x="775854" y="360218"/>
                  </a:cubicBezTo>
                  <a:cubicBezTo>
                    <a:pt x="804870" y="363566"/>
                    <a:pt x="858982" y="387927"/>
                    <a:pt x="858982" y="387927"/>
                  </a:cubicBezTo>
                  <a:cubicBezTo>
                    <a:pt x="863600" y="401782"/>
                    <a:pt x="866305" y="416429"/>
                    <a:pt x="872836" y="429491"/>
                  </a:cubicBezTo>
                  <a:cubicBezTo>
                    <a:pt x="926554" y="536929"/>
                    <a:pt x="879573" y="408138"/>
                    <a:pt x="914400" y="512618"/>
                  </a:cubicBezTo>
                  <a:cubicBezTo>
                    <a:pt x="909782" y="558800"/>
                    <a:pt x="907109" y="605218"/>
                    <a:pt x="900545" y="651164"/>
                  </a:cubicBezTo>
                  <a:cubicBezTo>
                    <a:pt x="897852" y="670014"/>
                    <a:pt x="897890" y="691183"/>
                    <a:pt x="886691" y="706582"/>
                  </a:cubicBezTo>
                  <a:cubicBezTo>
                    <a:pt x="859801" y="743556"/>
                    <a:pt x="822036" y="771237"/>
                    <a:pt x="789709" y="803564"/>
                  </a:cubicBezTo>
                  <a:lnTo>
                    <a:pt x="706582" y="886691"/>
                  </a:lnTo>
                  <a:cubicBezTo>
                    <a:pt x="697346" y="900545"/>
                    <a:pt x="691875" y="917852"/>
                    <a:pt x="678873" y="928254"/>
                  </a:cubicBezTo>
                  <a:cubicBezTo>
                    <a:pt x="667469" y="937377"/>
                    <a:pt x="651164" y="937491"/>
                    <a:pt x="637309" y="942109"/>
                  </a:cubicBezTo>
                  <a:cubicBezTo>
                    <a:pt x="609600" y="969818"/>
                    <a:pt x="593066" y="1020375"/>
                    <a:pt x="554182" y="1025236"/>
                  </a:cubicBezTo>
                  <a:cubicBezTo>
                    <a:pt x="419979" y="1042012"/>
                    <a:pt x="479855" y="1031789"/>
                    <a:pt x="374073" y="1052945"/>
                  </a:cubicBezTo>
                  <a:cubicBezTo>
                    <a:pt x="309418" y="1048327"/>
                    <a:pt x="244484" y="1046665"/>
                    <a:pt x="180109" y="1039091"/>
                  </a:cubicBezTo>
                  <a:cubicBezTo>
                    <a:pt x="165605" y="1037385"/>
                    <a:pt x="151311" y="1032328"/>
                    <a:pt x="138545" y="1025236"/>
                  </a:cubicBezTo>
                  <a:cubicBezTo>
                    <a:pt x="109434" y="1009063"/>
                    <a:pt x="55418" y="969818"/>
                    <a:pt x="55418" y="969818"/>
                  </a:cubicBezTo>
                  <a:cubicBezTo>
                    <a:pt x="46182" y="955963"/>
                    <a:pt x="35156" y="943147"/>
                    <a:pt x="27709" y="928254"/>
                  </a:cubicBezTo>
                  <a:cubicBezTo>
                    <a:pt x="7490" y="887816"/>
                    <a:pt x="2928" y="829359"/>
                    <a:pt x="27709" y="789709"/>
                  </a:cubicBezTo>
                  <a:cubicBezTo>
                    <a:pt x="37801" y="773562"/>
                    <a:pt x="64818" y="781085"/>
                    <a:pt x="83127" y="775854"/>
                  </a:cubicBezTo>
                  <a:cubicBezTo>
                    <a:pt x="97169" y="771842"/>
                    <a:pt x="110836" y="766618"/>
                    <a:pt x="124691" y="762000"/>
                  </a:cubicBezTo>
                  <a:cubicBezTo>
                    <a:pt x="193964" y="766618"/>
                    <a:pt x="264027" y="764440"/>
                    <a:pt x="332509" y="775854"/>
                  </a:cubicBezTo>
                  <a:cubicBezTo>
                    <a:pt x="348934" y="778591"/>
                    <a:pt x="361281" y="792904"/>
                    <a:pt x="374073" y="803564"/>
                  </a:cubicBezTo>
                  <a:cubicBezTo>
                    <a:pt x="407177" y="831151"/>
                    <a:pt x="459171" y="892605"/>
                    <a:pt x="471054" y="928254"/>
                  </a:cubicBezTo>
                  <a:lnTo>
                    <a:pt x="484909" y="969818"/>
                  </a:lnTo>
                  <a:cubicBezTo>
                    <a:pt x="480291" y="997527"/>
                    <a:pt x="479937" y="1026295"/>
                    <a:pt x="471054" y="1052945"/>
                  </a:cubicBezTo>
                  <a:cubicBezTo>
                    <a:pt x="463049" y="1076959"/>
                    <a:pt x="419145" y="1122569"/>
                    <a:pt x="401782" y="1136073"/>
                  </a:cubicBezTo>
                  <a:cubicBezTo>
                    <a:pt x="375495" y="1156519"/>
                    <a:pt x="346363" y="1173018"/>
                    <a:pt x="318654" y="1191491"/>
                  </a:cubicBezTo>
                  <a:cubicBezTo>
                    <a:pt x="304800" y="1200727"/>
                    <a:pt x="288865" y="1207426"/>
                    <a:pt x="277091" y="1219200"/>
                  </a:cubicBezTo>
                  <a:cubicBezTo>
                    <a:pt x="263236" y="1233055"/>
                    <a:pt x="248070" y="1245712"/>
                    <a:pt x="235527" y="1260764"/>
                  </a:cubicBezTo>
                  <a:cubicBezTo>
                    <a:pt x="224867" y="1273556"/>
                    <a:pt x="218478" y="1289535"/>
                    <a:pt x="207818" y="1302327"/>
                  </a:cubicBezTo>
                  <a:cubicBezTo>
                    <a:pt x="99303" y="1432545"/>
                    <a:pt x="250893" y="1216932"/>
                    <a:pt x="110836" y="1427018"/>
                  </a:cubicBezTo>
                  <a:lnTo>
                    <a:pt x="83127" y="1468582"/>
                  </a:lnTo>
                  <a:cubicBezTo>
                    <a:pt x="78509" y="1482436"/>
                    <a:pt x="69273" y="1495541"/>
                    <a:pt x="69273" y="1510145"/>
                  </a:cubicBezTo>
                  <a:cubicBezTo>
                    <a:pt x="69273" y="1556557"/>
                    <a:pt x="69478" y="1604331"/>
                    <a:pt x="83127" y="1648691"/>
                  </a:cubicBezTo>
                  <a:cubicBezTo>
                    <a:pt x="88889" y="1667418"/>
                    <a:pt x="108076" y="1679870"/>
                    <a:pt x="124691" y="1690254"/>
                  </a:cubicBezTo>
                  <a:cubicBezTo>
                    <a:pt x="143632" y="1702092"/>
                    <a:pt x="207888" y="1722605"/>
                    <a:pt x="235527" y="1731818"/>
                  </a:cubicBezTo>
                  <a:cubicBezTo>
                    <a:pt x="263236" y="1750291"/>
                    <a:pt x="287061" y="1797767"/>
                    <a:pt x="318654" y="1787236"/>
                  </a:cubicBezTo>
                  <a:lnTo>
                    <a:pt x="360218" y="1773382"/>
                  </a:ln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789737" y="5500644"/>
            <a:ext cx="7008768" cy="1287692"/>
            <a:chOff x="789737" y="5500644"/>
            <a:chExt cx="7008768" cy="1287692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37" y="5500644"/>
              <a:ext cx="2270095" cy="1287692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27" y="5607451"/>
              <a:ext cx="1724178" cy="1103474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 rot="21344217">
              <a:off x="1751355" y="630932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User 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"/>
            <a:ext cx="9144000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0" y="262389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err="1" smtClean="0">
                <a:solidFill>
                  <a:schemeClr val="bg1"/>
                </a:solidFill>
              </a:rPr>
              <a:t>Thank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you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very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much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for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your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attention</a:t>
            </a:r>
            <a:r>
              <a:rPr lang="de-DE" sz="3600" b="1" dirty="0" smtClean="0">
                <a:solidFill>
                  <a:schemeClr val="bg1"/>
                </a:solidFill>
              </a:rPr>
              <a:t> !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5053" y="599258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</a:rPr>
              <a:t>The GHG-CCI </a:t>
            </a:r>
            <a:r>
              <a:rPr lang="de-DE" sz="3600" b="1" dirty="0" err="1" smtClean="0">
                <a:solidFill>
                  <a:schemeClr val="bg1"/>
                </a:solidFill>
              </a:rPr>
              <a:t>team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 txBox="1">
            <a:spLocks noChangeArrowheads="1"/>
          </p:cNvSpPr>
          <p:nvPr/>
        </p:nvSpPr>
        <p:spPr>
          <a:xfrm>
            <a:off x="0" y="-10131"/>
            <a:ext cx="8676456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ECV GHG ?</a:t>
            </a:r>
          </a:p>
          <a:p>
            <a:pPr algn="ctr">
              <a:defRPr/>
            </a:pPr>
            <a:r>
              <a:rPr lang="da-DK" sz="32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Essential Climate Variable Greenhouse Gases ?</a:t>
            </a:r>
            <a:endParaRPr lang="it-IT" sz="3200" b="1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229259" y="5085184"/>
            <a:ext cx="8715375" cy="1602684"/>
          </a:xfrm>
          <a:prstGeom prst="roundRect">
            <a:avLst/>
          </a:prstGeom>
          <a:solidFill>
            <a:srgbClr val="00206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009186" y="6007031"/>
            <a:ext cx="386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*) „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SYSTEMATIC OBSERVATION REQUIREMENTS FOR SATELLITE-BASED DATA PRODUCTS FOR CLIMATE</a:t>
            </a:r>
            <a:r>
              <a:rPr lang="de-DE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DE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egende mit Pfeil nach unten 32"/>
          <p:cNvSpPr/>
          <p:nvPr/>
        </p:nvSpPr>
        <p:spPr>
          <a:xfrm>
            <a:off x="142875" y="1297855"/>
            <a:ext cx="8858250" cy="3643313"/>
          </a:xfrm>
          <a:prstGeom prst="downArrowCallout">
            <a:avLst>
              <a:gd name="adj1" fmla="val 14915"/>
              <a:gd name="adj2" fmla="val 20733"/>
              <a:gd name="adj3" fmla="val 8882"/>
              <a:gd name="adj4" fmla="val 86969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323528" y="2456730"/>
            <a:ext cx="3600400" cy="1903413"/>
          </a:xfrm>
          <a:prstGeom prst="roundRect">
            <a:avLst>
              <a:gd name="adj" fmla="val 8160"/>
            </a:avLst>
          </a:prstGeom>
          <a:solidFill>
            <a:srgbClr val="FF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 dirty="0" err="1" smtClea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5" name="Textfeld 8"/>
          <p:cNvSpPr txBox="1">
            <a:spLocks noChangeArrowheads="1"/>
          </p:cNvSpPr>
          <p:nvPr/>
        </p:nvSpPr>
        <p:spPr bwMode="auto">
          <a:xfrm>
            <a:off x="4070350" y="1537568"/>
            <a:ext cx="48577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climate prediction requires a good understanding of the natural and anthropogenic (surface) </a:t>
            </a:r>
            <a:r>
              <a:rPr lang="en-GB" sz="1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and sinks of CO</a:t>
            </a:r>
            <a:r>
              <a:rPr lang="en-GB" sz="1600" b="1" kern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GB" sz="1600" b="1" kern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questions are, for example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are they ?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strong are they ?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do they respond to a changing climate 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better understanding requires appropriate global observations and (inverse) modelling. </a:t>
            </a:r>
          </a:p>
        </p:txBody>
      </p:sp>
      <p:sp>
        <p:nvSpPr>
          <p:cNvPr id="36" name="Textfeld 14"/>
          <p:cNvSpPr txBox="1">
            <a:spLocks noChangeArrowheads="1"/>
          </p:cNvSpPr>
          <p:nvPr/>
        </p:nvSpPr>
        <p:spPr bwMode="auto">
          <a:xfrm>
            <a:off x="203200" y="1353418"/>
            <a:ext cx="3867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1400" b="1" kern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GB" sz="1400" b="1" kern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two most important </a:t>
            </a:r>
            <a:r>
              <a:rPr lang="en-GB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 </a:t>
            </a:r>
            <a:r>
              <a:rPr lang="en-GB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</a:t>
            </a:r>
            <a:r>
              <a:rPr lang="en-GB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emitted by humans &amp; </a:t>
            </a:r>
            <a:r>
              <a:rPr lang="en-GB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GB" sz="14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concentrations </a:t>
            </a:r>
            <a:r>
              <a:rPr lang="en-GB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 global warming.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1" y="3083098"/>
            <a:ext cx="2348697" cy="11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feld 37"/>
          <p:cNvSpPr txBox="1"/>
          <p:nvPr/>
        </p:nvSpPr>
        <p:spPr>
          <a:xfrm>
            <a:off x="395536" y="2532837"/>
            <a:ext cx="232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de-DE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  <a:r>
              <a:rPr lang="de-DE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de-DE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(AR5)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802243" y="24565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Future?</a:t>
            </a:r>
          </a:p>
        </p:txBody>
      </p:sp>
      <p:sp>
        <p:nvSpPr>
          <p:cNvPr id="40" name="Textfeld 39"/>
          <p:cNvSpPr txBox="1"/>
          <p:nvPr/>
        </p:nvSpPr>
        <p:spPr>
          <a:xfrm rot="331633">
            <a:off x="2852032" y="3684776"/>
            <a:ext cx="103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GHG </a:t>
            </a:r>
            <a:r>
              <a:rPr lang="de-DE" sz="1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sinks</a:t>
            </a:r>
            <a:r>
              <a:rPr lang="de-DE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Textfeld 40"/>
          <p:cNvSpPr txBox="1"/>
          <p:nvPr/>
        </p:nvSpPr>
        <p:spPr>
          <a:xfrm rot="155804">
            <a:off x="2910829" y="345897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Technology?</a:t>
            </a:r>
          </a:p>
        </p:txBody>
      </p:sp>
      <p:sp>
        <p:nvSpPr>
          <p:cNvPr id="42" name="Textfeld 41"/>
          <p:cNvSpPr txBox="1"/>
          <p:nvPr/>
        </p:nvSpPr>
        <p:spPr>
          <a:xfrm rot="21233823">
            <a:off x="2829254" y="3143645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Population?</a:t>
            </a:r>
          </a:p>
        </p:txBody>
      </p:sp>
      <p:sp>
        <p:nvSpPr>
          <p:cNvPr id="43" name="Textfeld 42"/>
          <p:cNvSpPr txBox="1"/>
          <p:nvPr/>
        </p:nvSpPr>
        <p:spPr>
          <a:xfrm rot="474247">
            <a:off x="2783257" y="284184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Ecomomie</a:t>
            </a:r>
            <a:r>
              <a:rPr lang="de-DE" sz="1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 flipV="1">
            <a:off x="1341166" y="3135130"/>
            <a:ext cx="1718666" cy="692428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5" name="Gerade Verbindung mit Pfeil 44"/>
          <p:cNvCxnSpPr/>
          <p:nvPr/>
        </p:nvCxnSpPr>
        <p:spPr>
          <a:xfrm flipV="1">
            <a:off x="1341166" y="3716881"/>
            <a:ext cx="1718666" cy="96386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6" name="Rechteck 45"/>
          <p:cNvSpPr/>
          <p:nvPr/>
        </p:nvSpPr>
        <p:spPr>
          <a:xfrm>
            <a:off x="411981" y="3079710"/>
            <a:ext cx="127571" cy="14740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 dirty="0" err="1" smtClean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1589" y="5174445"/>
            <a:ext cx="8622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ECV GHG (GCOS-154</a:t>
            </a:r>
            <a:r>
              <a:rPr lang="de-DE" sz="2000" b="1" kern="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</a:t>
            </a:r>
            <a:r>
              <a:rPr lang="de-DE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de-DE" sz="7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“Retrievals of greenhouse gases, such as CO</a:t>
            </a:r>
            <a:r>
              <a:rPr lang="en-GB" b="1" kern="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GB" b="1" kern="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of sufficient quality to estimate </a:t>
            </a:r>
            <a:r>
              <a:rPr lang="en-GB" b="1" u="sng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en-GB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sources and sinks.”</a:t>
            </a:r>
          </a:p>
        </p:txBody>
      </p:sp>
    </p:spTree>
    <p:extLst>
      <p:ext uri="{BB962C8B-B14F-4D97-AF65-F5344CB8AC3E}">
        <p14:creationId xmlns:p14="http://schemas.microsoft.com/office/powerpoint/2010/main" val="3566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0" y="0"/>
            <a:ext cx="9144000" cy="128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26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8196" name="Picture 32" descr="ghg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-12700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0" y="3929063"/>
            <a:ext cx="3286125" cy="29289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198" name="Titel 1"/>
          <p:cNvSpPr>
            <a:spLocks noGrp="1"/>
          </p:cNvSpPr>
          <p:nvPr>
            <p:ph type="ctrTitle" idx="4294967295"/>
          </p:nvPr>
        </p:nvSpPr>
        <p:spPr>
          <a:xfrm>
            <a:off x="0" y="-46038"/>
            <a:ext cx="6143625" cy="714376"/>
          </a:xfrm>
        </p:spPr>
        <p:txBody>
          <a:bodyPr/>
          <a:lstStyle/>
          <a:p>
            <a:pPr eaLnBrk="1" hangingPunct="1"/>
            <a:r>
              <a:rPr lang="de-DE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GHG-CCI </a:t>
            </a:r>
            <a:r>
              <a:rPr lang="de-DE" sz="32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project</a:t>
            </a:r>
            <a:r>
              <a:rPr lang="de-DE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DE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www.esa-ghg-cci.org</a:t>
            </a:r>
            <a:endParaRPr lang="en-GB" sz="1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8199" name="Grafik 11" descr="er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000625"/>
            <a:ext cx="22701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iger Pfeil 15"/>
          <p:cNvSpPr/>
          <p:nvPr/>
        </p:nvSpPr>
        <p:spPr>
          <a:xfrm rot="660000">
            <a:off x="1411288" y="4724400"/>
            <a:ext cx="679450" cy="701675"/>
          </a:xfrm>
          <a:prstGeom prst="bentArrow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rot="9900000">
            <a:off x="1822450" y="5227638"/>
            <a:ext cx="630238" cy="646112"/>
          </a:xfrm>
          <a:prstGeom prst="bentArrow">
            <a:avLst/>
          </a:prstGeom>
          <a:noFill/>
          <a:ln w="1016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21300000">
            <a:off x="1233488" y="3935413"/>
            <a:ext cx="1214437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730" b="1" dirty="0">
                <a:solidFill>
                  <a:srgbClr val="FF0000"/>
                </a:solidFill>
              </a:rPr>
              <a:t>CO</a:t>
            </a:r>
            <a:r>
              <a:rPr lang="de-DE" sz="3730" b="1" baseline="-25000" dirty="0">
                <a:solidFill>
                  <a:srgbClr val="FF0000"/>
                </a:solidFill>
              </a:rPr>
              <a:t>2</a:t>
            </a:r>
            <a:endParaRPr lang="en-GB" sz="373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1500000">
            <a:off x="2317750" y="4760913"/>
            <a:ext cx="1214438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640" b="1" dirty="0">
                <a:solidFill>
                  <a:srgbClr val="00FF00"/>
                </a:solidFill>
              </a:rPr>
              <a:t>CO</a:t>
            </a:r>
            <a:r>
              <a:rPr lang="de-DE" sz="3640" b="1" baseline="-25000" dirty="0">
                <a:solidFill>
                  <a:srgbClr val="00FF00"/>
                </a:solidFill>
              </a:rPr>
              <a:t>2</a:t>
            </a:r>
            <a:endParaRPr lang="en-GB" sz="3640" b="1" baseline="-25000" dirty="0">
              <a:solidFill>
                <a:srgbClr val="00FF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rot="19980000">
            <a:off x="333375" y="4371975"/>
            <a:ext cx="1214438" cy="65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650" b="1" dirty="0">
                <a:solidFill>
                  <a:srgbClr val="FF0000"/>
                </a:solidFill>
              </a:rPr>
              <a:t>CH</a:t>
            </a:r>
            <a:r>
              <a:rPr lang="de-DE" sz="3650" b="1" baseline="-25000" dirty="0">
                <a:solidFill>
                  <a:srgbClr val="FF0000"/>
                </a:solidFill>
              </a:rPr>
              <a:t>4</a:t>
            </a:r>
            <a:endParaRPr lang="en-GB" sz="3650" b="1" baseline="-25000" dirty="0">
              <a:solidFill>
                <a:srgbClr val="FF0000"/>
              </a:solidFill>
            </a:endParaRPr>
          </a:p>
        </p:txBody>
      </p:sp>
      <p:sp>
        <p:nvSpPr>
          <p:cNvPr id="8205" name="Textfeld 20"/>
          <p:cNvSpPr txBox="1">
            <a:spLocks noChangeArrowheads="1"/>
          </p:cNvSpPr>
          <p:nvPr/>
        </p:nvSpPr>
        <p:spPr bwMode="auto">
          <a:xfrm rot="-1560000">
            <a:off x="2290763" y="5756275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200" b="1">
                <a:solidFill>
                  <a:srgbClr val="00FF00"/>
                </a:solidFill>
              </a:rPr>
              <a:t>CH</a:t>
            </a:r>
            <a:r>
              <a:rPr lang="de-DE" sz="3200" b="1" baseline="-25000">
                <a:solidFill>
                  <a:srgbClr val="00FF00"/>
                </a:solidFill>
              </a:rPr>
              <a:t>4</a:t>
            </a:r>
            <a:endParaRPr lang="en-GB" sz="3200" b="1" baseline="-25000">
              <a:solidFill>
                <a:srgbClr val="00FF00"/>
              </a:solidFill>
            </a:endParaRPr>
          </a:p>
        </p:txBody>
      </p:sp>
      <p:grpSp>
        <p:nvGrpSpPr>
          <p:cNvPr id="8206" name="Gruppieren 52"/>
          <p:cNvGrpSpPr>
            <a:grpSpLocks/>
          </p:cNvGrpSpPr>
          <p:nvPr/>
        </p:nvGrpSpPr>
        <p:grpSpPr bwMode="auto">
          <a:xfrm>
            <a:off x="71438" y="642938"/>
            <a:ext cx="6203950" cy="3214687"/>
            <a:chOff x="71438" y="642938"/>
            <a:chExt cx="6203315" cy="3214687"/>
          </a:xfrm>
        </p:grpSpPr>
        <p:sp>
          <p:nvSpPr>
            <p:cNvPr id="47" name="Abgerundetes Rechteck 46"/>
            <p:cNvSpPr/>
            <p:nvPr/>
          </p:nvSpPr>
          <p:spPr>
            <a:xfrm>
              <a:off x="71438" y="642938"/>
              <a:ext cx="6142996" cy="27860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5101710" y="1500188"/>
              <a:ext cx="930180" cy="17145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4" name="Grafik 13" descr="envisat_gr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230129" y="1489359"/>
              <a:ext cx="2258310" cy="1714512"/>
            </a:xfrm>
            <a:prstGeom prst="roundRect">
              <a:avLst>
                <a:gd name="adj" fmla="val 8251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8238" name="Textfeld 20"/>
            <p:cNvSpPr txBox="1">
              <a:spLocks noChangeArrowheads="1"/>
            </p:cNvSpPr>
            <p:nvPr/>
          </p:nvSpPr>
          <p:spPr bwMode="auto">
            <a:xfrm>
              <a:off x="244158" y="1489075"/>
              <a:ext cx="22002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b="1" dirty="0">
                  <a:solidFill>
                    <a:srgbClr val="FFFF00"/>
                  </a:solidFill>
                </a:rPr>
                <a:t>SCIAMACHY/ENVISAT</a:t>
              </a:r>
              <a:endParaRPr lang="en-GB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8239" name="Textfeld 23"/>
            <p:cNvSpPr txBox="1">
              <a:spLocks noChangeArrowheads="1"/>
            </p:cNvSpPr>
            <p:nvPr/>
          </p:nvSpPr>
          <p:spPr bwMode="auto">
            <a:xfrm>
              <a:off x="1316038" y="658813"/>
              <a:ext cx="3429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b="1">
                  <a:solidFill>
                    <a:prstClr val="white"/>
                  </a:solidFill>
                </a:rPr>
                <a:t>Global satellite observations</a:t>
              </a:r>
            </a:p>
          </p:txBody>
        </p:sp>
        <p:sp>
          <p:nvSpPr>
            <p:cNvPr id="8240" name="Textfeld 24"/>
            <p:cNvSpPr txBox="1">
              <a:spLocks noChangeArrowheads="1"/>
            </p:cNvSpPr>
            <p:nvPr/>
          </p:nvSpPr>
          <p:spPr bwMode="auto">
            <a:xfrm>
              <a:off x="402844" y="1055688"/>
              <a:ext cx="45006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prstClr val="white"/>
                  </a:solidFill>
                </a:rPr>
                <a:t>Global information on near-surface CO</a:t>
              </a:r>
              <a:r>
                <a:rPr lang="de-DE" sz="1600" baseline="-25000">
                  <a:solidFill>
                    <a:prstClr val="white"/>
                  </a:solidFill>
                </a:rPr>
                <a:t>2</a:t>
              </a:r>
              <a:r>
                <a:rPr lang="de-DE" sz="1600">
                  <a:solidFill>
                    <a:prstClr val="white"/>
                  </a:solidFill>
                </a:rPr>
                <a:t> &amp; CH</a:t>
              </a:r>
              <a:r>
                <a:rPr lang="de-DE" sz="1600" baseline="-25000">
                  <a:solidFill>
                    <a:prstClr val="white"/>
                  </a:solidFill>
                </a:rPr>
                <a:t>4</a:t>
              </a:r>
            </a:p>
          </p:txBody>
        </p:sp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56857" y="1500174"/>
              <a:ext cx="2286016" cy="1311303"/>
            </a:xfrm>
            <a:prstGeom prst="roundRect">
              <a:avLst>
                <a:gd name="adj" fmla="val 9394"/>
              </a:avLst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242" name="Textfeld 20"/>
            <p:cNvSpPr txBox="1">
              <a:spLocks noChangeArrowheads="1"/>
            </p:cNvSpPr>
            <p:nvPr/>
          </p:nvSpPr>
          <p:spPr bwMode="auto">
            <a:xfrm>
              <a:off x="2707005" y="1500823"/>
              <a:ext cx="162877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TANSO/GOSAT</a:t>
              </a:r>
              <a:endParaRPr lang="en-GB" sz="1400" b="1">
                <a:solidFill>
                  <a:srgbClr val="FFFF00"/>
                </a:solidFill>
              </a:endParaRPr>
            </a:p>
          </p:txBody>
        </p:sp>
        <p:sp>
          <p:nvSpPr>
            <p:cNvPr id="8243" name="Textfeld 27"/>
            <p:cNvSpPr txBox="1">
              <a:spLocks noChangeArrowheads="1"/>
            </p:cNvSpPr>
            <p:nvPr/>
          </p:nvSpPr>
          <p:spPr bwMode="auto">
            <a:xfrm>
              <a:off x="4872990" y="857250"/>
              <a:ext cx="14017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1600">
                  <a:solidFill>
                    <a:prstClr val="white"/>
                  </a:solidFill>
                </a:rPr>
                <a:t>Upper layer </a:t>
              </a:r>
            </a:p>
            <a:p>
              <a:pPr algn="ctr" eaLnBrk="1" hangingPunct="1"/>
              <a:r>
                <a:rPr lang="de-DE" sz="1600">
                  <a:solidFill>
                    <a:prstClr val="white"/>
                  </a:solidFill>
                </a:rPr>
                <a:t>CO</a:t>
              </a:r>
              <a:r>
                <a:rPr lang="de-DE" sz="1600" baseline="-25000">
                  <a:solidFill>
                    <a:prstClr val="white"/>
                  </a:solidFill>
                </a:rPr>
                <a:t>2</a:t>
              </a:r>
              <a:r>
                <a:rPr lang="de-DE" sz="1600">
                  <a:solidFill>
                    <a:prstClr val="white"/>
                  </a:solidFill>
                </a:rPr>
                <a:t> &amp; CH</a:t>
              </a:r>
              <a:r>
                <a:rPr lang="de-DE" sz="1600" baseline="-2500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8244" name="Textfeld 28"/>
            <p:cNvSpPr txBox="1">
              <a:spLocks noChangeArrowheads="1"/>
            </p:cNvSpPr>
            <p:nvPr/>
          </p:nvSpPr>
          <p:spPr bwMode="auto">
            <a:xfrm>
              <a:off x="5076230" y="1567120"/>
              <a:ext cx="114253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IASI, </a:t>
              </a:r>
            </a:p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MIPAS,</a:t>
              </a:r>
            </a:p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SCIA/occ,</a:t>
              </a:r>
            </a:p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AIRS,</a:t>
              </a:r>
            </a:p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ACE-FTS,</a:t>
              </a:r>
            </a:p>
            <a:p>
              <a:pPr eaLnBrk="1" hangingPunct="1"/>
              <a:r>
                <a:rPr lang="de-DE" sz="1400" b="1">
                  <a:solidFill>
                    <a:srgbClr val="FFFF00"/>
                  </a:solidFill>
                </a:rPr>
                <a:t> …</a:t>
              </a:r>
              <a:endParaRPr lang="en-GB" sz="1400" b="1">
                <a:solidFill>
                  <a:srgbClr val="FFFF00"/>
                </a:solidFill>
              </a:endParaRPr>
            </a:p>
          </p:txBody>
        </p:sp>
        <p:sp>
          <p:nvSpPr>
            <p:cNvPr id="8245" name="Textfeld 33"/>
            <p:cNvSpPr txBox="1">
              <a:spLocks noChangeArrowheads="1"/>
            </p:cNvSpPr>
            <p:nvPr/>
          </p:nvSpPr>
          <p:spPr bwMode="auto">
            <a:xfrm>
              <a:off x="1728788" y="3514725"/>
              <a:ext cx="17859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>
                  <a:solidFill>
                    <a:srgbClr val="0070C0"/>
                  </a:solidFill>
                </a:rPr>
                <a:t>Global observations</a:t>
              </a:r>
              <a:endParaRPr lang="en-GB" sz="1400">
                <a:solidFill>
                  <a:srgbClr val="0070C0"/>
                </a:solidFill>
              </a:endParaRPr>
            </a:p>
          </p:txBody>
        </p:sp>
        <p:sp>
          <p:nvSpPr>
            <p:cNvPr id="38" name="Pfeil nach unten 37"/>
            <p:cNvSpPr/>
            <p:nvPr/>
          </p:nvSpPr>
          <p:spPr>
            <a:xfrm>
              <a:off x="1142890" y="3286125"/>
              <a:ext cx="571442" cy="571500"/>
            </a:xfrm>
            <a:prstGeom prst="downArrow">
              <a:avLst>
                <a:gd name="adj1" fmla="val 25758"/>
                <a:gd name="adj2" fmla="val 354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8207" name="Gruppieren 54"/>
          <p:cNvGrpSpPr>
            <a:grpSpLocks/>
          </p:cNvGrpSpPr>
          <p:nvPr/>
        </p:nvGrpSpPr>
        <p:grpSpPr bwMode="auto">
          <a:xfrm>
            <a:off x="6261100" y="106363"/>
            <a:ext cx="2740025" cy="1870075"/>
            <a:chOff x="6260554" y="106597"/>
            <a:chExt cx="2740908" cy="1870416"/>
          </a:xfrm>
        </p:grpSpPr>
        <p:sp>
          <p:nvSpPr>
            <p:cNvPr id="48" name="Abgerundetes Rechteck 47"/>
            <p:cNvSpPr/>
            <p:nvPr/>
          </p:nvSpPr>
          <p:spPr>
            <a:xfrm>
              <a:off x="6544809" y="889377"/>
              <a:ext cx="2429658" cy="10876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" name="Rechteckiger Pfeil 38"/>
            <p:cNvSpPr/>
            <p:nvPr/>
          </p:nvSpPr>
          <p:spPr>
            <a:xfrm rot="2602595">
              <a:off x="6260554" y="106597"/>
              <a:ext cx="981391" cy="936796"/>
            </a:xfrm>
            <a:prstGeom prst="bentArrow">
              <a:avLst>
                <a:gd name="adj1" fmla="val 24732"/>
                <a:gd name="adj2" fmla="val 21290"/>
                <a:gd name="adj3" fmla="val 19477"/>
                <a:gd name="adj4" fmla="val 652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32" name="Textfeld 39"/>
            <p:cNvSpPr txBox="1">
              <a:spLocks noChangeArrowheads="1"/>
            </p:cNvSpPr>
            <p:nvPr/>
          </p:nvSpPr>
          <p:spPr bwMode="auto">
            <a:xfrm>
              <a:off x="6667500" y="890008"/>
              <a:ext cx="22002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 b="1">
                  <a:solidFill>
                    <a:prstClr val="white"/>
                  </a:solidFill>
                </a:rPr>
                <a:t>Calibrated radiances</a:t>
              </a:r>
              <a:endParaRPr lang="en-GB" sz="1600" b="1">
                <a:solidFill>
                  <a:prstClr val="white"/>
                </a:solidFill>
              </a:endParaRPr>
            </a:p>
          </p:txBody>
        </p:sp>
        <p:sp>
          <p:nvSpPr>
            <p:cNvPr id="8233" name="Textfeld 48"/>
            <p:cNvSpPr txBox="1">
              <a:spLocks noChangeArrowheads="1"/>
            </p:cNvSpPr>
            <p:nvPr/>
          </p:nvSpPr>
          <p:spPr bwMode="auto">
            <a:xfrm>
              <a:off x="7286752" y="585500"/>
              <a:ext cx="1714710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400" b="1">
                  <a:solidFill>
                    <a:srgbClr val="FF0000"/>
                  </a:solidFill>
                </a:rPr>
                <a:t>Calibration (L 0-1)</a:t>
              </a:r>
            </a:p>
          </p:txBody>
        </p:sp>
        <p:pic>
          <p:nvPicPr>
            <p:cNvPr id="823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75" y="1286018"/>
              <a:ext cx="1785938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8" name="Gruppieren 56"/>
          <p:cNvGrpSpPr>
            <a:grpSpLocks/>
          </p:cNvGrpSpPr>
          <p:nvPr/>
        </p:nvGrpSpPr>
        <p:grpSpPr bwMode="auto">
          <a:xfrm>
            <a:off x="3521075" y="3663950"/>
            <a:ext cx="3016250" cy="1443038"/>
            <a:chOff x="3576320" y="3663950"/>
            <a:chExt cx="3016569" cy="1443038"/>
          </a:xfrm>
        </p:grpSpPr>
        <p:sp>
          <p:nvSpPr>
            <p:cNvPr id="50" name="Abgerundetes Rechteck 49"/>
            <p:cNvSpPr/>
            <p:nvPr/>
          </p:nvSpPr>
          <p:spPr>
            <a:xfrm>
              <a:off x="3576320" y="3678238"/>
              <a:ext cx="1857571" cy="1428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226" name="Textfeld 50"/>
            <p:cNvSpPr txBox="1">
              <a:spLocks noChangeArrowheads="1"/>
            </p:cNvSpPr>
            <p:nvPr/>
          </p:nvSpPr>
          <p:spPr bwMode="auto">
            <a:xfrm>
              <a:off x="3631883" y="3663950"/>
              <a:ext cx="17859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1600" b="1">
                  <a:solidFill>
                    <a:prstClr val="white"/>
                  </a:solidFill>
                </a:rPr>
                <a:t>Reference observations</a:t>
              </a:r>
              <a:endParaRPr lang="en-GB" sz="1600" b="1">
                <a:solidFill>
                  <a:prstClr val="white"/>
                </a:solidFill>
              </a:endParaRPr>
            </a:p>
          </p:txBody>
        </p:sp>
        <p:sp>
          <p:nvSpPr>
            <p:cNvPr id="52" name="Pfeil nach links und rechts 51"/>
            <p:cNvSpPr/>
            <p:nvPr/>
          </p:nvSpPr>
          <p:spPr>
            <a:xfrm>
              <a:off x="5632350" y="4445000"/>
              <a:ext cx="714451" cy="35718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8228" name="Grafik 52" descr="tccon_sites_08072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233" y="4265613"/>
              <a:ext cx="146050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9" name="Textfeld 35"/>
            <p:cNvSpPr txBox="1">
              <a:spLocks noChangeArrowheads="1"/>
            </p:cNvSpPr>
            <p:nvPr/>
          </p:nvSpPr>
          <p:spPr bwMode="auto">
            <a:xfrm>
              <a:off x="5419730" y="3817938"/>
              <a:ext cx="11731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600" b="1">
                  <a:solidFill>
                    <a:srgbClr val="FF0000"/>
                  </a:solidFill>
                </a:rPr>
                <a:t>Validation</a:t>
              </a:r>
            </a:p>
          </p:txBody>
        </p:sp>
      </p:grpSp>
      <p:grpSp>
        <p:nvGrpSpPr>
          <p:cNvPr id="8209" name="Gruppieren 57"/>
          <p:cNvGrpSpPr>
            <a:grpSpLocks/>
          </p:cNvGrpSpPr>
          <p:nvPr/>
        </p:nvGrpSpPr>
        <p:grpSpPr bwMode="auto">
          <a:xfrm>
            <a:off x="3500438" y="5432425"/>
            <a:ext cx="5021262" cy="1347788"/>
            <a:chOff x="3501073" y="5432448"/>
            <a:chExt cx="5021262" cy="1347765"/>
          </a:xfrm>
        </p:grpSpPr>
        <p:sp>
          <p:nvSpPr>
            <p:cNvPr id="8219" name="Textfeld 42"/>
            <p:cNvSpPr txBox="1">
              <a:spLocks noChangeArrowheads="1"/>
            </p:cNvSpPr>
            <p:nvPr/>
          </p:nvSpPr>
          <p:spPr bwMode="auto">
            <a:xfrm>
              <a:off x="6930073" y="5432448"/>
              <a:ext cx="14747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1600" b="1">
                  <a:solidFill>
                    <a:srgbClr val="FF0000"/>
                  </a:solidFill>
                </a:rPr>
                <a:t>Inverse modelling</a:t>
              </a:r>
            </a:p>
            <a:p>
              <a:pPr algn="ctr" eaLnBrk="1" hangingPunct="1"/>
              <a:r>
                <a:rPr lang="de-DE" sz="1600" b="1">
                  <a:solidFill>
                    <a:srgbClr val="FF0000"/>
                  </a:solidFill>
                </a:rPr>
                <a:t>(L 2-4)</a:t>
              </a:r>
              <a:endParaRPr lang="en-GB" sz="1600" b="1">
                <a:solidFill>
                  <a:srgbClr val="FF0000"/>
                </a:solidFill>
              </a:endParaRPr>
            </a:p>
          </p:txBody>
        </p:sp>
        <p:sp>
          <p:nvSpPr>
            <p:cNvPr id="44" name="Rechteckiger Pfeil 43"/>
            <p:cNvSpPr/>
            <p:nvPr/>
          </p:nvSpPr>
          <p:spPr>
            <a:xfrm rot="10800000">
              <a:off x="6928485" y="5480072"/>
              <a:ext cx="1593850" cy="1219179"/>
            </a:xfrm>
            <a:prstGeom prst="bentArrow">
              <a:avLst>
                <a:gd name="adj1" fmla="val 18565"/>
                <a:gd name="adj2" fmla="val 24085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3607435" y="5445148"/>
              <a:ext cx="3214688" cy="13350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8222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168" y="6015673"/>
              <a:ext cx="1143000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feld 54"/>
            <p:cNvSpPr txBox="1">
              <a:spLocks noChangeArrowheads="1"/>
            </p:cNvSpPr>
            <p:nvPr/>
          </p:nvSpPr>
          <p:spPr bwMode="auto">
            <a:xfrm>
              <a:off x="3501073" y="5434013"/>
              <a:ext cx="3429000" cy="58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1600" b="1">
                  <a:solidFill>
                    <a:prstClr val="white"/>
                  </a:solidFill>
                </a:rPr>
                <a:t>Improved information on </a:t>
              </a:r>
            </a:p>
            <a:p>
              <a:pPr algn="ctr" eaLnBrk="1" hangingPunct="1"/>
              <a:r>
                <a:rPr lang="de-DE" sz="1600" b="1">
                  <a:solidFill>
                    <a:prstClr val="white"/>
                  </a:solidFill>
                </a:rPr>
                <a:t>GHG sources &amp; sinks</a:t>
              </a:r>
              <a:endParaRPr lang="en-GB" sz="1600" b="1">
                <a:solidFill>
                  <a:prstClr val="white"/>
                </a:solidFill>
              </a:endParaRPr>
            </a:p>
          </p:txBody>
        </p:sp>
        <p:pic>
          <p:nvPicPr>
            <p:cNvPr id="8224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115" y="6012498"/>
              <a:ext cx="785813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0" name="Textfeld 45"/>
          <p:cNvSpPr txBox="1">
            <a:spLocks noChangeArrowheads="1"/>
          </p:cNvSpPr>
          <p:nvPr/>
        </p:nvSpPr>
        <p:spPr bwMode="auto">
          <a:xfrm rot="-480000">
            <a:off x="855663" y="3838575"/>
            <a:ext cx="754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400" b="1">
                <a:solidFill>
                  <a:srgbClr val="FF0000"/>
                </a:solidFill>
              </a:rPr>
              <a:t>?</a:t>
            </a:r>
            <a:endParaRPr lang="en-GB" sz="4400" b="1">
              <a:solidFill>
                <a:srgbClr val="FF0000"/>
              </a:solidFill>
            </a:endParaRPr>
          </a:p>
        </p:txBody>
      </p:sp>
      <p:sp>
        <p:nvSpPr>
          <p:cNvPr id="8211" name="Textfeld 48"/>
          <p:cNvSpPr txBox="1">
            <a:spLocks noChangeArrowheads="1"/>
          </p:cNvSpPr>
          <p:nvPr/>
        </p:nvSpPr>
        <p:spPr bwMode="auto">
          <a:xfrm rot="780000">
            <a:off x="2409825" y="5208588"/>
            <a:ext cx="755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800" b="1">
                <a:solidFill>
                  <a:srgbClr val="00FF00"/>
                </a:solidFill>
              </a:rPr>
              <a:t>?</a:t>
            </a:r>
            <a:endParaRPr lang="en-GB" sz="4800" b="1">
              <a:solidFill>
                <a:srgbClr val="00FF00"/>
              </a:solidFill>
            </a:endParaRPr>
          </a:p>
        </p:txBody>
      </p:sp>
      <p:grpSp>
        <p:nvGrpSpPr>
          <p:cNvPr id="8212" name="Gruppieren 55"/>
          <p:cNvGrpSpPr>
            <a:grpSpLocks/>
          </p:cNvGrpSpPr>
          <p:nvPr/>
        </p:nvGrpSpPr>
        <p:grpSpPr bwMode="auto">
          <a:xfrm>
            <a:off x="6459538" y="2000250"/>
            <a:ext cx="2592387" cy="3357563"/>
            <a:chOff x="6459538" y="2000231"/>
            <a:chExt cx="2592387" cy="3357582"/>
          </a:xfrm>
        </p:grpSpPr>
        <p:sp>
          <p:nvSpPr>
            <p:cNvPr id="45" name="Abgerundetes Rechteck 44"/>
            <p:cNvSpPr/>
            <p:nvPr/>
          </p:nvSpPr>
          <p:spPr>
            <a:xfrm>
              <a:off x="6500813" y="2714610"/>
              <a:ext cx="2517775" cy="26432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215" name="Textfeld 40"/>
            <p:cNvSpPr txBox="1">
              <a:spLocks noChangeArrowheads="1"/>
            </p:cNvSpPr>
            <p:nvPr/>
          </p:nvSpPr>
          <p:spPr bwMode="auto">
            <a:xfrm>
              <a:off x="6459538" y="2811463"/>
              <a:ext cx="25923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sz="2000" b="1">
                  <a:solidFill>
                    <a:prstClr val="white"/>
                  </a:solidFill>
                </a:rPr>
                <a:t>Atmospheric GHG</a:t>
              </a:r>
            </a:p>
            <a:p>
              <a:pPr algn="ctr" eaLnBrk="1" hangingPunct="1"/>
              <a:r>
                <a:rPr lang="de-DE" sz="2000" b="1">
                  <a:solidFill>
                    <a:prstClr val="white"/>
                  </a:solidFill>
                </a:rPr>
                <a:t>distributions</a:t>
              </a:r>
              <a:endParaRPr lang="en-GB" sz="2000" b="1">
                <a:solidFill>
                  <a:prstClr val="white"/>
                </a:solidFill>
              </a:endParaRPr>
            </a:p>
          </p:txBody>
        </p:sp>
        <p:pic>
          <p:nvPicPr>
            <p:cNvPr id="8216" name="Picture 12" descr="scia_xch4_v1_2003-2005_anom_cyl_gimp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438" y="3613150"/>
              <a:ext cx="2124075" cy="150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feld 45"/>
            <p:cNvSpPr txBox="1">
              <a:spLocks noChangeArrowheads="1"/>
            </p:cNvSpPr>
            <p:nvPr/>
          </p:nvSpPr>
          <p:spPr bwMode="auto">
            <a:xfrm>
              <a:off x="6641539" y="2000231"/>
              <a:ext cx="1609725" cy="70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2400" b="1">
                  <a:solidFill>
                    <a:srgbClr val="FF0000"/>
                  </a:solidFill>
                </a:rPr>
                <a:t>Retrieval</a:t>
              </a:r>
            </a:p>
            <a:p>
              <a:pPr eaLnBrk="1" hangingPunct="1"/>
              <a:r>
                <a:rPr lang="de-DE" sz="1600" b="1">
                  <a:solidFill>
                    <a:srgbClr val="FF0000"/>
                  </a:solidFill>
                </a:rPr>
                <a:t>(L 1-2)</a:t>
              </a:r>
            </a:p>
          </p:txBody>
        </p:sp>
        <p:sp>
          <p:nvSpPr>
            <p:cNvPr id="51" name="Pfeil nach unten 50"/>
            <p:cNvSpPr/>
            <p:nvPr/>
          </p:nvSpPr>
          <p:spPr>
            <a:xfrm>
              <a:off x="8199438" y="2101832"/>
              <a:ext cx="428625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Abgerundetes Rechteck 1"/>
          <p:cNvSpPr/>
          <p:nvPr/>
        </p:nvSpPr>
        <p:spPr>
          <a:xfrm>
            <a:off x="2679565" y="2910549"/>
            <a:ext cx="2263807" cy="375575"/>
          </a:xfrm>
          <a:prstGeom prst="roundRect">
            <a:avLst>
              <a:gd name="adj" fmla="val 2547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feld 20"/>
          <p:cNvSpPr txBox="1">
            <a:spLocks noChangeArrowheads="1"/>
          </p:cNvSpPr>
          <p:nvPr/>
        </p:nvSpPr>
        <p:spPr bwMode="auto">
          <a:xfrm>
            <a:off x="2687242" y="2946566"/>
            <a:ext cx="2200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 b="1" dirty="0">
                <a:solidFill>
                  <a:prstClr val="white">
                    <a:lumMod val="65000"/>
                  </a:prstClr>
                </a:solidFill>
              </a:rPr>
              <a:t>(Other: </a:t>
            </a:r>
            <a:r>
              <a:rPr lang="de-DE" sz="1400" b="1" dirty="0">
                <a:solidFill>
                  <a:srgbClr val="FFFF00"/>
                </a:solidFill>
              </a:rPr>
              <a:t>OCO-2, S5P, </a:t>
            </a:r>
            <a:r>
              <a:rPr lang="de-DE" sz="1400" b="1" dirty="0" smtClean="0">
                <a:solidFill>
                  <a:srgbClr val="FFFF00"/>
                </a:solidFill>
              </a:rPr>
              <a:t>…</a:t>
            </a:r>
            <a:r>
              <a:rPr lang="de-DE" sz="1400" b="1" dirty="0" smtClean="0">
                <a:solidFill>
                  <a:prstClr val="white">
                    <a:lumMod val="50000"/>
                  </a:prstClr>
                </a:solidFill>
              </a:rPr>
              <a:t>)</a:t>
            </a:r>
            <a:endParaRPr lang="en-GB" sz="14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7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2800" dirty="0">
                <a:solidFill>
                  <a:prstClr val="black"/>
                </a:solidFill>
                <a:ea typeface="MS PGothic" pitchFamily="34" charset="-128"/>
              </a:rPr>
              <a:t>Regional </a:t>
            </a:r>
            <a:r>
              <a:rPr lang="de-DE" sz="2800" dirty="0" err="1" smtClean="0">
                <a:solidFill>
                  <a:prstClr val="black"/>
                </a:solidFill>
                <a:ea typeface="MS PGothic" pitchFamily="34" charset="-128"/>
              </a:rPr>
              <a:t>terrestrial</a:t>
            </a:r>
            <a:r>
              <a:rPr lang="de-DE" sz="28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  <a:ea typeface="MS PGothic" pitchFamily="34" charset="-128"/>
              </a:rPr>
              <a:t>biosphere</a:t>
            </a:r>
            <a:r>
              <a:rPr lang="de-DE" sz="28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de-DE" sz="2800" dirty="0">
                <a:solidFill>
                  <a:prstClr val="black"/>
                </a:solidFill>
                <a:ea typeface="MS PGothic" pitchFamily="34" charset="-128"/>
              </a:rPr>
              <a:t>CO</a:t>
            </a:r>
            <a:r>
              <a:rPr lang="de-DE" sz="2800" baseline="-25000" dirty="0">
                <a:solidFill>
                  <a:prstClr val="black"/>
                </a:solidFill>
                <a:ea typeface="MS PGothic" pitchFamily="34" charset="-128"/>
              </a:rPr>
              <a:t>2</a:t>
            </a:r>
            <a:r>
              <a:rPr lang="de-DE" sz="28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de-DE" sz="2800" dirty="0" err="1">
                <a:solidFill>
                  <a:prstClr val="black"/>
                </a:solidFill>
                <a:ea typeface="MS PGothic" pitchFamily="34" charset="-128"/>
              </a:rPr>
              <a:t>fluxes</a:t>
            </a:r>
            <a:endParaRPr lang="en-GB" sz="2800" dirty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193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3950"/>
            <a:ext cx="463867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ieren 23"/>
          <p:cNvGrpSpPr/>
          <p:nvPr/>
        </p:nvGrpSpPr>
        <p:grpSpPr>
          <a:xfrm>
            <a:off x="3228975" y="925655"/>
            <a:ext cx="5664200" cy="4447561"/>
            <a:chOff x="3228975" y="925655"/>
            <a:chExt cx="5664200" cy="4447561"/>
          </a:xfrm>
        </p:grpSpPr>
        <p:pic>
          <p:nvPicPr>
            <p:cNvPr id="1935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393" y="1099598"/>
              <a:ext cx="2299814" cy="2484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hteck 19"/>
            <p:cNvSpPr/>
            <p:nvPr/>
          </p:nvSpPr>
          <p:spPr>
            <a:xfrm>
              <a:off x="6402643" y="3328621"/>
              <a:ext cx="329597" cy="32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6" name="Abgerundetes Rechteck 5"/>
            <p:cNvSpPr/>
            <p:nvPr/>
          </p:nvSpPr>
          <p:spPr bwMode="auto">
            <a:xfrm>
              <a:off x="3228975" y="953365"/>
              <a:ext cx="1068388" cy="1243013"/>
            </a:xfrm>
            <a:prstGeom prst="roundRect">
              <a:avLst>
                <a:gd name="adj" fmla="val 10506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 bwMode="auto">
            <a:xfrm flipV="1">
              <a:off x="4211960" y="925655"/>
              <a:ext cx="2146845" cy="277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 bwMode="auto">
            <a:xfrm>
              <a:off x="3256686" y="2180935"/>
              <a:ext cx="2950440" cy="13337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bgerundetes Rechteck 25"/>
            <p:cNvSpPr/>
            <p:nvPr/>
          </p:nvSpPr>
          <p:spPr bwMode="auto">
            <a:xfrm>
              <a:off x="6121400" y="928041"/>
              <a:ext cx="2462213" cy="2663825"/>
            </a:xfrm>
            <a:prstGeom prst="roundRect">
              <a:avLst>
                <a:gd name="adj" fmla="val 10506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2" name="Geschweifte Klammer links 11"/>
            <p:cNvSpPr/>
            <p:nvPr/>
          </p:nvSpPr>
          <p:spPr bwMode="auto">
            <a:xfrm rot="16200000">
              <a:off x="7812159" y="3294805"/>
              <a:ext cx="307975" cy="74771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 bwMode="auto">
            <a:xfrm>
              <a:off x="6207126" y="3968847"/>
              <a:ext cx="2686049" cy="12618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Decadal</a:t>
              </a:r>
              <a:r>
                <a:rPr lang="de-DE" sz="14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1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fluxes</a:t>
              </a:r>
              <a:endParaRPr lang="de-DE" sz="1400" b="1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via </a:t>
              </a:r>
              <a:r>
                <a:rPr lang="de-DE" sz="1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atmospheric</a:t>
              </a:r>
              <a:r>
                <a:rPr lang="de-DE" sz="14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1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inversions</a:t>
              </a:r>
              <a:r>
                <a:rPr lang="de-DE" sz="14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de-DE" sz="1200" dirty="0" err="1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mostly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CO</a:t>
              </a:r>
              <a:r>
                <a:rPr lang="de-DE" sz="1200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2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flask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measurements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(</a:t>
              </a:r>
              <a:r>
                <a:rPr lang="de-DE" sz="1200" dirty="0" err="1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very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accurate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but </a:t>
              </a:r>
              <a:r>
                <a:rPr lang="de-DE" sz="1200" dirty="0" err="1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sparse</a:t>
              </a:r>
              <a:r>
                <a:rPr lang="de-DE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) (</a:t>
              </a:r>
              <a:r>
                <a:rPr lang="de-DE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Peylin</a:t>
              </a:r>
              <a:r>
                <a:rPr lang="de-DE" sz="1200" dirty="0" smtClean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et al., 2013)</a:t>
              </a:r>
              <a:endParaRPr lang="de-DE" sz="120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de-DE" sz="1200" dirty="0" err="1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without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satellite</a:t>
              </a:r>
              <a:r>
                <a:rPr lang="de-DE" sz="1200" dirty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CO</a:t>
              </a:r>
              <a:r>
                <a:rPr lang="de-DE" sz="1200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2</a:t>
              </a:r>
              <a:endParaRPr lang="de-DE" sz="120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auto">
            <a:xfrm>
              <a:off x="6207126" y="3862627"/>
              <a:ext cx="2686049" cy="151058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grpSp>
          <p:nvGrpSpPr>
            <p:cNvPr id="193549" name="Gruppieren 28682"/>
            <p:cNvGrpSpPr>
              <a:grpSpLocks/>
            </p:cNvGrpSpPr>
            <p:nvPr/>
          </p:nvGrpSpPr>
          <p:grpSpPr bwMode="auto">
            <a:xfrm>
              <a:off x="6574841" y="2515102"/>
              <a:ext cx="852854" cy="766362"/>
              <a:chOff x="1308639" y="5603931"/>
              <a:chExt cx="852772" cy="766362"/>
            </a:xfrm>
          </p:grpSpPr>
          <p:sp>
            <p:nvSpPr>
              <p:cNvPr id="36" name="Geschweifte Klammer links 35"/>
              <p:cNvSpPr/>
              <p:nvPr/>
            </p:nvSpPr>
            <p:spPr>
              <a:xfrm rot="16200000">
                <a:off x="1625093" y="5337622"/>
                <a:ext cx="255588" cy="788911"/>
              </a:xfrm>
              <a:prstGeom prst="leftBrac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1309223" y="5817009"/>
                <a:ext cx="852406" cy="5540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000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Dynamic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000" dirty="0" err="1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vegetation</a:t>
                </a:r>
                <a:r>
                  <a:rPr lang="de-DE" sz="1000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000" dirty="0" err="1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models</a:t>
                </a:r>
                <a:endParaRPr lang="de-DE" sz="10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3550" name="Gruppieren 28683"/>
            <p:cNvGrpSpPr>
              <a:grpSpLocks/>
            </p:cNvGrpSpPr>
            <p:nvPr/>
          </p:nvGrpSpPr>
          <p:grpSpPr bwMode="auto">
            <a:xfrm>
              <a:off x="7416509" y="1794551"/>
              <a:ext cx="1074863" cy="415460"/>
              <a:chOff x="7415956" y="1459807"/>
              <a:chExt cx="1074760" cy="415460"/>
            </a:xfrm>
          </p:grpSpPr>
          <p:sp>
            <p:nvSpPr>
              <p:cNvPr id="11" name="Textfeld 10"/>
              <p:cNvSpPr txBox="1"/>
              <p:nvPr/>
            </p:nvSpPr>
            <p:spPr>
              <a:xfrm>
                <a:off x="7416247" y="1459986"/>
                <a:ext cx="614304" cy="2778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1990s</a:t>
                </a: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876578" y="1598099"/>
                <a:ext cx="614304" cy="2778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200" dirty="0">
                    <a:solidFill>
                      <a:prstClr val="black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2000s</a:t>
                </a:r>
              </a:p>
            </p:txBody>
          </p:sp>
        </p:grpSp>
      </p:grpSp>
      <p:pic>
        <p:nvPicPr>
          <p:cNvPr id="1935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9" y="770134"/>
            <a:ext cx="16637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feld 68"/>
          <p:cNvSpPr txBox="1"/>
          <p:nvPr/>
        </p:nvSpPr>
        <p:spPr>
          <a:xfrm>
            <a:off x="107504" y="470096"/>
            <a:ext cx="1800225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rgbClr val="0070C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IPCC 2013, WG1</a:t>
            </a: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329625" y="5557255"/>
            <a:ext cx="8316913" cy="812949"/>
            <a:chOff x="1807025" y="5612467"/>
            <a:chExt cx="6767294" cy="813536"/>
          </a:xfrm>
        </p:grpSpPr>
        <p:sp>
          <p:nvSpPr>
            <p:cNvPr id="3" name="Abgerundetes Rechteck 2"/>
            <p:cNvSpPr/>
            <p:nvPr/>
          </p:nvSpPr>
          <p:spPr>
            <a:xfrm>
              <a:off x="1807025" y="5631532"/>
              <a:ext cx="6767294" cy="79447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1916821" y="5612467"/>
              <a:ext cx="6586453" cy="7083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Large </a:t>
              </a:r>
              <a:r>
                <a:rPr lang="de-DE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discrepancies</a:t>
              </a: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models</a:t>
              </a: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vs</a:t>
              </a: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atmospheric</a:t>
              </a: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inversions</a:t>
              </a: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esp</a:t>
              </a: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. in </a:t>
              </a:r>
              <a:r>
                <a:rPr lang="de-DE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tropics</a:t>
              </a: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de-DE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and</a:t>
              </a: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northern </a:t>
              </a:r>
              <a:r>
                <a:rPr lang="de-DE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Africa</a:t>
              </a: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&amp; large </a:t>
              </a:r>
              <a:r>
                <a:rPr lang="de-DE" sz="20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uncertainties</a:t>
              </a:r>
              <a:r>
                <a:rPr lang="de-DE" sz="2000" b="1" dirty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(~100%) </a:t>
              </a:r>
              <a:r>
                <a:rPr lang="de-DE" sz="20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!</a:t>
              </a:r>
              <a:endParaRPr lang="de-DE" sz="2000" b="1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0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63702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Can </a:t>
            </a:r>
            <a:r>
              <a:rPr lang="de-DE" b="1" dirty="0" err="1" smtClean="0">
                <a:solidFill>
                  <a:srgbClr val="FF0000"/>
                </a:solidFill>
              </a:rPr>
              <a:t>we</a:t>
            </a:r>
            <a:r>
              <a:rPr lang="de-DE" b="1" dirty="0" smtClean="0">
                <a:solidFill>
                  <a:srgbClr val="FF0000"/>
                </a:solidFill>
              </a:rPr>
              <a:t> do </a:t>
            </a:r>
            <a:r>
              <a:rPr lang="de-DE" b="1" dirty="0" err="1" smtClean="0">
                <a:solidFill>
                  <a:srgbClr val="FF0000"/>
                </a:solidFill>
              </a:rPr>
              <a:t>better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using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satellite</a:t>
            </a:r>
            <a:r>
              <a:rPr lang="de-DE" b="1" dirty="0" smtClean="0">
                <a:solidFill>
                  <a:srgbClr val="FF0000"/>
                </a:solidFill>
              </a:rPr>
              <a:t> XCO</a:t>
            </a:r>
            <a:r>
              <a:rPr lang="de-DE" b="1" baseline="-25000" dirty="0" smtClean="0">
                <a:solidFill>
                  <a:srgbClr val="FF0000"/>
                </a:solidFill>
              </a:rPr>
              <a:t>2</a:t>
            </a:r>
            <a:r>
              <a:rPr lang="de-DE" b="1" dirty="0" smtClean="0">
                <a:solidFill>
                  <a:srgbClr val="FF0000"/>
                </a:solidFill>
              </a:rPr>
              <a:t> ?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53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94" y="821534"/>
            <a:ext cx="7318694" cy="6036466"/>
          </a:xfrm>
          <a:prstGeom prst="rect">
            <a:avLst/>
          </a:prstGeom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76201"/>
            <a:ext cx="7884368" cy="9765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Publications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585922" y="5462477"/>
            <a:ext cx="990859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90250" y="3212976"/>
            <a:ext cx="2609542" cy="2006920"/>
            <a:chOff x="90250" y="2302764"/>
            <a:chExt cx="2609542" cy="2006920"/>
          </a:xfrm>
        </p:grpSpPr>
        <p:sp>
          <p:nvSpPr>
            <p:cNvPr id="7" name="Rechteck 6"/>
            <p:cNvSpPr/>
            <p:nvPr/>
          </p:nvSpPr>
          <p:spPr>
            <a:xfrm>
              <a:off x="90250" y="2302764"/>
              <a:ext cx="2609542" cy="2006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07504" y="2319436"/>
              <a:ext cx="244827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/>
                <a:t>Number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of</a:t>
              </a:r>
              <a:r>
                <a:rPr lang="de-DE" sz="1600" b="1" dirty="0" smtClean="0"/>
                <a:t> peer-</a:t>
              </a:r>
              <a:r>
                <a:rPr lang="de-DE" sz="1600" b="1" dirty="0" err="1" smtClean="0"/>
                <a:t>reviewed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publications</a:t>
              </a:r>
              <a:r>
                <a:rPr lang="de-DE" sz="1600" b="1" dirty="0" smtClean="0"/>
                <a:t> </a:t>
              </a:r>
              <a:r>
                <a:rPr lang="de-DE" sz="1400" dirty="0" err="1" smtClean="0"/>
                <a:t>using</a:t>
              </a:r>
              <a:r>
                <a:rPr lang="de-DE" sz="1400" dirty="0" smtClean="0"/>
                <a:t> GHG-CCI </a:t>
              </a:r>
              <a:r>
                <a:rPr lang="de-DE" sz="1400" dirty="0" err="1" smtClean="0"/>
                <a:t>data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sets</a:t>
              </a:r>
              <a:r>
                <a:rPr lang="de-DE" sz="1400" dirty="0" smtClean="0"/>
                <a:t> </a:t>
              </a:r>
              <a:r>
                <a:rPr lang="de-DE" sz="1400" dirty="0"/>
                <a:t>/</a:t>
              </a:r>
              <a:r>
                <a:rPr lang="de-DE" sz="1400" dirty="0" smtClean="0"/>
                <a:t> GHG-CCI </a:t>
              </a:r>
              <a:r>
                <a:rPr lang="de-DE" sz="1400" dirty="0" err="1" smtClean="0"/>
                <a:t>funding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acknowledged</a:t>
              </a:r>
              <a:r>
                <a:rPr lang="de-DE" sz="1400" dirty="0" smtClean="0"/>
                <a:t>:</a:t>
              </a:r>
            </a:p>
            <a:p>
              <a:endParaRPr lang="de-DE" sz="8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de-DE" b="1" dirty="0" smtClean="0">
                  <a:solidFill>
                    <a:srgbClr val="FF0000"/>
                  </a:solidFill>
                </a:rPr>
                <a:t>49</a:t>
              </a:r>
            </a:p>
            <a:p>
              <a:pPr algn="ctr"/>
              <a:r>
                <a:rPr lang="de-DE" sz="1200" dirty="0" smtClean="0"/>
                <a:t>(Status: </a:t>
              </a:r>
              <a:r>
                <a:rPr lang="de-DE" sz="1200" dirty="0" smtClean="0"/>
                <a:t>15-Mar-2016</a:t>
              </a:r>
              <a:r>
                <a:rPr lang="de-DE" dirty="0" smtClean="0"/>
                <a:t>) 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613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0" y="1196975"/>
            <a:ext cx="7505030" cy="56515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895475"/>
            <a:ext cx="6427787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1177925"/>
            <a:ext cx="7596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„Europe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only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“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inversion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using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STILT-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based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short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range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(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days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)</a:t>
            </a:r>
          </a:p>
          <a:p>
            <a:pPr algn="ctr">
              <a:defRPr/>
            </a:pP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particle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dispersion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modelling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using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an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ensemble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of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satellite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XCO</a:t>
            </a:r>
            <a:r>
              <a:rPr lang="de-DE" sz="1600" b="1" baseline="-25000" dirty="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ea typeface="MS PGothic" pitchFamily="34" charset="-128"/>
              </a:rPr>
              <a:t>retrievals</a:t>
            </a: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:  </a:t>
            </a:r>
          </a:p>
        </p:txBody>
      </p: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6691313" y="1992313"/>
            <a:ext cx="2379662" cy="4483100"/>
            <a:chOff x="6602661" y="2310711"/>
            <a:chExt cx="2535947" cy="4155415"/>
          </a:xfrm>
        </p:grpSpPr>
        <p:sp>
          <p:nvSpPr>
            <p:cNvPr id="2" name="Abgerundetes Rechteck 1"/>
            <p:cNvSpPr/>
            <p:nvPr/>
          </p:nvSpPr>
          <p:spPr>
            <a:xfrm>
              <a:off x="6602661" y="2310711"/>
              <a:ext cx="2535947" cy="415541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6722775" y="2475515"/>
              <a:ext cx="2304176" cy="3880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de-DE" sz="1400" dirty="0">
                  <a:solidFill>
                    <a:prstClr val="black"/>
                  </a:solidFill>
                  <a:ea typeface="MS PGothic" pitchFamily="34" charset="-128"/>
                </a:rPr>
                <a:t>2 </a:t>
              </a:r>
              <a:r>
                <a:rPr lang="de-DE" sz="1400" dirty="0" err="1">
                  <a:solidFill>
                    <a:prstClr val="black"/>
                  </a:solidFill>
                  <a:ea typeface="MS PGothic" pitchFamily="34" charset="-128"/>
                </a:rPr>
                <a:t>satellites</a:t>
              </a:r>
              <a:endParaRPr lang="de-DE" sz="1400" dirty="0">
                <a:solidFill>
                  <a:prstClr val="black"/>
                </a:solidFill>
                <a:ea typeface="MS PGothic" pitchFamily="34" charset="-128"/>
              </a:endParaRPr>
            </a:p>
            <a:p>
              <a:pPr>
                <a:defRPr/>
              </a:pPr>
              <a:endParaRPr lang="de-DE" sz="800" dirty="0">
                <a:solidFill>
                  <a:prstClr val="black"/>
                </a:solidFill>
                <a:ea typeface="MS PGothic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de-DE" sz="1400" dirty="0">
                  <a:solidFill>
                    <a:prstClr val="black"/>
                  </a:solidFill>
                  <a:ea typeface="MS PGothic" pitchFamily="34" charset="-128"/>
                </a:rPr>
                <a:t>5 </a:t>
              </a:r>
              <a:r>
                <a:rPr lang="de-DE" sz="1400" dirty="0" err="1">
                  <a:solidFill>
                    <a:prstClr val="black"/>
                  </a:solidFill>
                  <a:ea typeface="MS PGothic" pitchFamily="34" charset="-128"/>
                </a:rPr>
                <a:t>retrieval</a:t>
              </a:r>
              <a:r>
                <a:rPr lang="de-DE" sz="1400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ea typeface="MS PGothic" pitchFamily="34" charset="-128"/>
                </a:rPr>
                <a:t>algorithms</a:t>
              </a:r>
              <a:r>
                <a:rPr lang="de-DE" sz="1400" dirty="0">
                  <a:solidFill>
                    <a:prstClr val="black"/>
                  </a:solidFill>
                  <a:ea typeface="MS PGothic" pitchFamily="34" charset="-128"/>
                </a:rPr>
                <a:t> / </a:t>
              </a:r>
              <a:r>
                <a:rPr lang="de-DE" sz="1400" dirty="0" err="1">
                  <a:solidFill>
                    <a:prstClr val="black"/>
                  </a:solidFill>
                  <a:ea typeface="MS PGothic" pitchFamily="34" charset="-128"/>
                </a:rPr>
                <a:t>products</a:t>
              </a:r>
              <a:endParaRPr lang="de-DE" sz="1400" dirty="0">
                <a:solidFill>
                  <a:prstClr val="black"/>
                </a:solidFill>
                <a:ea typeface="MS PGothic" pitchFamily="34" charset="-128"/>
              </a:endParaRPr>
            </a:p>
            <a:p>
              <a:pPr>
                <a:defRPr/>
              </a:pPr>
              <a:endParaRPr lang="de-DE" sz="800" dirty="0">
                <a:solidFill>
                  <a:prstClr val="black"/>
                </a:solidFill>
                <a:ea typeface="MS PGothic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de-DE" sz="1400" dirty="0">
                  <a:solidFill>
                    <a:prstClr val="black"/>
                  </a:solidFill>
                  <a:ea typeface="MS PGothic" pitchFamily="34" charset="-128"/>
                </a:rPr>
                <a:t>New </a:t>
              </a:r>
              <a:r>
                <a:rPr lang="de-DE" sz="1400" dirty="0" err="1">
                  <a:solidFill>
                    <a:prstClr val="black"/>
                  </a:solidFill>
                  <a:ea typeface="MS PGothic" pitchFamily="34" charset="-128"/>
                </a:rPr>
                <a:t>flux</a:t>
              </a:r>
              <a:r>
                <a:rPr lang="de-DE" sz="1400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ea typeface="MS PGothic" pitchFamily="34" charset="-128"/>
                </a:rPr>
                <a:t>inversion</a:t>
              </a:r>
              <a:r>
                <a:rPr lang="de-DE" sz="1400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ea typeface="MS PGothic" pitchFamily="34" charset="-128"/>
                </a:rPr>
                <a:t>method</a:t>
              </a:r>
              <a:r>
                <a:rPr lang="de-DE" sz="1400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de-DE" sz="1200" dirty="0" err="1">
                  <a:solidFill>
                    <a:prstClr val="black"/>
                  </a:solidFill>
                  <a:ea typeface="MS PGothic" pitchFamily="34" charset="-128"/>
                </a:rPr>
                <a:t>insensitive</a:t>
              </a:r>
              <a:r>
                <a:rPr lang="de-DE" sz="1200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de-DE" sz="1200" dirty="0" err="1">
                  <a:solidFill>
                    <a:prstClr val="black"/>
                  </a:solidFill>
                  <a:ea typeface="MS PGothic" pitchFamily="34" charset="-128"/>
                </a:rPr>
                <a:t>to</a:t>
              </a:r>
              <a:r>
                <a:rPr lang="de-DE" sz="1200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de-DE" sz="1200" dirty="0" err="1">
                  <a:solidFill>
                    <a:prstClr val="black"/>
                  </a:solidFill>
                  <a:ea typeface="MS PGothic" pitchFamily="34" charset="-128"/>
                </a:rPr>
                <a:t>observations</a:t>
              </a:r>
              <a:r>
                <a:rPr lang="de-DE" sz="1200" dirty="0">
                  <a:solidFill>
                    <a:prstClr val="black"/>
                  </a:solidFill>
                  <a:ea typeface="MS PGothic" pitchFamily="34" charset="-128"/>
                </a:rPr>
                <a:t> outside Europe, large-range </a:t>
              </a:r>
              <a:r>
                <a:rPr lang="de-DE" sz="1200" dirty="0" err="1">
                  <a:solidFill>
                    <a:prstClr val="black"/>
                  </a:solidFill>
                  <a:ea typeface="MS PGothic" pitchFamily="34" charset="-128"/>
                </a:rPr>
                <a:t>transport</a:t>
              </a:r>
              <a:r>
                <a:rPr lang="de-DE" sz="1200" dirty="0">
                  <a:solidFill>
                    <a:prstClr val="black"/>
                  </a:solidFill>
                  <a:ea typeface="MS PGothic" pitchFamily="34" charset="-128"/>
                </a:rPr>
                <a:t> &amp; </a:t>
              </a:r>
              <a:r>
                <a:rPr lang="de-DE" sz="1200" dirty="0" err="1">
                  <a:solidFill>
                    <a:prstClr val="black"/>
                  </a:solidFill>
                  <a:ea typeface="MS PGothic" pitchFamily="34" charset="-128"/>
                </a:rPr>
                <a:t>other</a:t>
              </a:r>
              <a:r>
                <a:rPr lang="de-DE" sz="1200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de-DE" sz="1200" dirty="0" err="1">
                  <a:solidFill>
                    <a:prstClr val="black"/>
                  </a:solidFill>
                  <a:ea typeface="MS PGothic" pitchFamily="34" charset="-128"/>
                </a:rPr>
                <a:t>errors</a:t>
              </a:r>
              <a:endParaRPr lang="de-DE" sz="1200" dirty="0">
                <a:solidFill>
                  <a:prstClr val="black"/>
                </a:solidFill>
                <a:ea typeface="MS PGothic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de-DE" sz="1200" dirty="0">
                <a:solidFill>
                  <a:prstClr val="black"/>
                </a:solidFill>
                <a:ea typeface="MS PGothic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de-DE" sz="1400" dirty="0" err="1">
                  <a:solidFill>
                    <a:prstClr val="black"/>
                  </a:solidFill>
                  <a:ea typeface="MS PGothic" pitchFamily="34" charset="-128"/>
                </a:rPr>
                <a:t>Various</a:t>
              </a:r>
              <a:r>
                <a:rPr lang="de-DE" sz="1400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ea typeface="MS PGothic" pitchFamily="34" charset="-128"/>
                </a:rPr>
                <a:t>sensitivity</a:t>
              </a:r>
              <a:r>
                <a:rPr lang="de-DE" sz="1400" dirty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ea typeface="MS PGothic" pitchFamily="34" charset="-128"/>
                </a:rPr>
                <a:t>studies</a:t>
              </a:r>
              <a:endParaRPr lang="de-DE" sz="1400" dirty="0">
                <a:solidFill>
                  <a:prstClr val="black"/>
                </a:solidFill>
                <a:ea typeface="MS PGothic" pitchFamily="34" charset="-128"/>
              </a:endParaRPr>
            </a:p>
            <a:p>
              <a:pPr>
                <a:defRPr/>
              </a:pPr>
              <a:endParaRPr lang="de-DE" sz="800" dirty="0">
                <a:solidFill>
                  <a:prstClr val="black"/>
                </a:solidFill>
                <a:ea typeface="MS PGothic" pitchFamily="34" charset="-128"/>
              </a:endParaRPr>
            </a:p>
            <a:p>
              <a:pPr>
                <a:defRPr/>
              </a:pPr>
              <a:r>
                <a:rPr lang="de-DE" sz="1600" b="1" dirty="0" err="1">
                  <a:solidFill>
                    <a:srgbClr val="FF0000"/>
                  </a:solidFill>
                  <a:ea typeface="MS PGothic" pitchFamily="34" charset="-128"/>
                </a:rPr>
                <a:t>Satellite</a:t>
              </a:r>
              <a:r>
                <a:rPr lang="de-DE" sz="1600" b="1" dirty="0">
                  <a:solidFill>
                    <a:srgbClr val="FF0000"/>
                  </a:solidFill>
                  <a:ea typeface="MS PGothic" pitchFamily="34" charset="-128"/>
                </a:rPr>
                <a:t> </a:t>
              </a:r>
              <a:r>
                <a:rPr lang="de-DE" sz="1600" b="1" dirty="0" err="1">
                  <a:solidFill>
                    <a:srgbClr val="FF0000"/>
                  </a:solidFill>
                  <a:ea typeface="MS PGothic" pitchFamily="34" charset="-128"/>
                </a:rPr>
                <a:t>data</a:t>
              </a:r>
              <a:r>
                <a:rPr lang="de-DE" sz="1600" b="1" dirty="0">
                  <a:solidFill>
                    <a:srgbClr val="FF0000"/>
                  </a:solidFill>
                  <a:ea typeface="MS PGothic" pitchFamily="34" charset="-128"/>
                </a:rPr>
                <a:t> </a:t>
              </a:r>
              <a:r>
                <a:rPr lang="de-DE" sz="1600" b="1" dirty="0" err="1">
                  <a:solidFill>
                    <a:srgbClr val="FF0000"/>
                  </a:solidFill>
                  <a:ea typeface="MS PGothic" pitchFamily="34" charset="-128"/>
                </a:rPr>
                <a:t>suggest</a:t>
              </a:r>
              <a:r>
                <a:rPr lang="de-DE" sz="1600" b="1" dirty="0">
                  <a:solidFill>
                    <a:srgbClr val="FF0000"/>
                  </a:solidFill>
                  <a:ea typeface="MS PGothic" pitchFamily="34" charset="-128"/>
                </a:rPr>
                <a:t>  a (</a:t>
              </a:r>
              <a:r>
                <a:rPr lang="de-DE" sz="1600" b="1" dirty="0" err="1">
                  <a:solidFill>
                    <a:srgbClr val="FF0000"/>
                  </a:solidFill>
                  <a:ea typeface="MS PGothic" pitchFamily="34" charset="-128"/>
                </a:rPr>
                <a:t>TransCom</a:t>
              </a:r>
              <a:r>
                <a:rPr lang="de-DE" sz="1600" b="1" dirty="0">
                  <a:solidFill>
                    <a:srgbClr val="FF0000"/>
                  </a:solidFill>
                  <a:ea typeface="MS PGothic" pitchFamily="34" charset="-128"/>
                </a:rPr>
                <a:t> </a:t>
              </a:r>
              <a:r>
                <a:rPr lang="de-DE" sz="1600" b="1" dirty="0" err="1">
                  <a:solidFill>
                    <a:srgbClr val="FF0000"/>
                  </a:solidFill>
                  <a:ea typeface="MS PGothic" pitchFamily="34" charset="-128"/>
                </a:rPr>
                <a:t>region</a:t>
              </a:r>
              <a:r>
                <a:rPr lang="de-DE" sz="1600" b="1" dirty="0">
                  <a:solidFill>
                    <a:srgbClr val="FF0000"/>
                  </a:solidFill>
                  <a:ea typeface="MS PGothic" pitchFamily="34" charset="-128"/>
                </a:rPr>
                <a:t>) European C sink </a:t>
              </a:r>
              <a:r>
                <a:rPr lang="de-DE" sz="1600" b="1" dirty="0" err="1">
                  <a:solidFill>
                    <a:srgbClr val="FF0000"/>
                  </a:solidFill>
                  <a:ea typeface="MS PGothic" pitchFamily="34" charset="-128"/>
                </a:rPr>
                <a:t>of</a:t>
              </a:r>
              <a:r>
                <a:rPr lang="de-DE" sz="1600" b="1" dirty="0">
                  <a:solidFill>
                    <a:srgbClr val="FF0000"/>
                  </a:solidFill>
                  <a:ea typeface="MS PGothic" pitchFamily="34" charset="-128"/>
                </a:rPr>
                <a:t>  1.02 +/- 0.3 </a:t>
              </a:r>
              <a:r>
                <a:rPr lang="de-DE" sz="1600" b="1" dirty="0" err="1">
                  <a:solidFill>
                    <a:srgbClr val="FF0000"/>
                  </a:solidFill>
                  <a:ea typeface="MS PGothic" pitchFamily="34" charset="-128"/>
                </a:rPr>
                <a:t>GtC</a:t>
              </a:r>
              <a:r>
                <a:rPr lang="de-DE" sz="1600" b="1" dirty="0">
                  <a:solidFill>
                    <a:srgbClr val="FF0000"/>
                  </a:solidFill>
                  <a:ea typeface="MS PGothic" pitchFamily="34" charset="-128"/>
                </a:rPr>
                <a:t>/</a:t>
              </a:r>
              <a:r>
                <a:rPr lang="de-DE" sz="1600" b="1" dirty="0" err="1">
                  <a:solidFill>
                    <a:srgbClr val="FF0000"/>
                  </a:solidFill>
                  <a:ea typeface="MS PGothic" pitchFamily="34" charset="-128"/>
                </a:rPr>
                <a:t>yr</a:t>
              </a:r>
              <a:r>
                <a:rPr lang="de-DE" sz="1600" b="1" dirty="0">
                  <a:solidFill>
                    <a:srgbClr val="FF0000"/>
                  </a:solidFill>
                  <a:ea typeface="MS PGothic" pitchFamily="34" charset="-128"/>
                </a:rPr>
                <a:t> (</a:t>
              </a:r>
              <a:r>
                <a:rPr lang="de-DE" sz="1600" b="1" dirty="0" err="1">
                  <a:solidFill>
                    <a:srgbClr val="FF0000"/>
                  </a:solidFill>
                  <a:ea typeface="MS PGothic" pitchFamily="34" charset="-128"/>
                </a:rPr>
                <a:t>for</a:t>
              </a:r>
              <a:r>
                <a:rPr lang="de-DE" sz="1600" b="1" dirty="0">
                  <a:solidFill>
                    <a:srgbClr val="FF0000"/>
                  </a:solidFill>
                  <a:ea typeface="MS PGothic" pitchFamily="34" charset="-128"/>
                </a:rPr>
                <a:t> 2010)  </a:t>
              </a:r>
            </a:p>
          </p:txBody>
        </p:sp>
      </p:grpSp>
      <p:sp>
        <p:nvSpPr>
          <p:cNvPr id="12" name="Abgerundetes Rechteck 11"/>
          <p:cNvSpPr/>
          <p:nvPr/>
        </p:nvSpPr>
        <p:spPr>
          <a:xfrm>
            <a:off x="3403600" y="2455863"/>
            <a:ext cx="3073400" cy="1978025"/>
          </a:xfrm>
          <a:prstGeom prst="roundRect">
            <a:avLst>
              <a:gd name="adj" fmla="val 1006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Geschweifte Klammer rechts 12"/>
          <p:cNvSpPr/>
          <p:nvPr/>
        </p:nvSpPr>
        <p:spPr>
          <a:xfrm rot="16200000">
            <a:off x="5167313" y="1557337"/>
            <a:ext cx="141288" cy="244316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64075" y="2433638"/>
            <a:ext cx="1079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b="1" dirty="0" err="1">
                <a:solidFill>
                  <a:srgbClr val="FF0000"/>
                </a:solidFill>
                <a:ea typeface="MS PGothic" pitchFamily="34" charset="-128"/>
              </a:rPr>
              <a:t>Satellite</a:t>
            </a:r>
            <a:endParaRPr lang="de-DE" sz="1400" b="1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19475" y="2474913"/>
            <a:ext cx="576263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b="1" dirty="0">
                <a:solidFill>
                  <a:prstClr val="black">
                    <a:lumMod val="75000"/>
                    <a:lumOff val="25000"/>
                  </a:prstClr>
                </a:solidFill>
                <a:ea typeface="MS PGothic" pitchFamily="34" charset="-128"/>
              </a:rPr>
              <a:t>CT</a:t>
            </a:r>
          </a:p>
        </p:txBody>
      </p:sp>
      <p:sp>
        <p:nvSpPr>
          <p:cNvPr id="117771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F58789-AA79-4CDB-93D9-EAB2A75841C2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de-DE" sz="180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505030" y="1196752"/>
            <a:ext cx="1675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Reuter et al., </a:t>
            </a:r>
          </a:p>
          <a:p>
            <a:pPr algn="ctr">
              <a:defRPr/>
            </a:pPr>
            <a:r>
              <a:rPr lang="de-DE" sz="1600" b="1" dirty="0">
                <a:solidFill>
                  <a:srgbClr val="0070C0"/>
                </a:solidFill>
                <a:ea typeface="MS PGothic" pitchFamily="34" charset="-128"/>
              </a:rPr>
              <a:t>ACP, 2014</a:t>
            </a:r>
          </a:p>
        </p:txBody>
      </p:sp>
      <p:sp>
        <p:nvSpPr>
          <p:cNvPr id="17" name="Rectangle 10"/>
          <p:cNvSpPr txBox="1">
            <a:spLocks noChangeArrowheads="1"/>
          </p:cNvSpPr>
          <p:nvPr/>
        </p:nvSpPr>
        <p:spPr>
          <a:xfrm>
            <a:off x="0" y="76200"/>
            <a:ext cx="7956550" cy="796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4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European carbon sink</a:t>
            </a:r>
            <a:endParaRPr lang="it-IT" sz="4800" b="1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223810" y="6307953"/>
            <a:ext cx="5112568" cy="447270"/>
          </a:xfrm>
          <a:prstGeom prst="roundRect">
            <a:avLst>
              <a:gd name="adj" fmla="val 111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179512" y="3415144"/>
            <a:ext cx="5112568" cy="894539"/>
          </a:xfrm>
          <a:prstGeom prst="roundRect">
            <a:avLst>
              <a:gd name="adj" fmla="val 111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-13855"/>
            <a:ext cx="7884368" cy="119675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Recent Publications:</a:t>
            </a:r>
          </a:p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da-DK" sz="3600" b="1" baseline="-25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sources/sinks (eg Europe)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4341"/>
            <a:ext cx="5040000" cy="19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6272"/>
            <a:ext cx="5040000" cy="190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195736" y="126876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70C0"/>
                </a:solidFill>
              </a:rPr>
              <a:t>Houweling</a:t>
            </a:r>
            <a:r>
              <a:rPr lang="de-DE" sz="1600" b="1" dirty="0" smtClean="0">
                <a:solidFill>
                  <a:srgbClr val="0070C0"/>
                </a:solidFill>
              </a:rPr>
              <a:t> et al., 2015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195736" y="517144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Feng et al., 2015</a:t>
            </a:r>
            <a:endParaRPr lang="de-DE" sz="16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72222"/>
            <a:ext cx="3708470" cy="16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92" y="4656658"/>
            <a:ext cx="3260980" cy="17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8" y="1235002"/>
            <a:ext cx="2575372" cy="138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3442855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Ensemble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inversion</a:t>
            </a:r>
            <a:r>
              <a:rPr lang="de-DE" sz="1200" dirty="0" smtClean="0"/>
              <a:t> </a:t>
            </a:r>
            <a:r>
              <a:rPr lang="de-DE" sz="1200" dirty="0" err="1" smtClean="0"/>
              <a:t>models</a:t>
            </a:r>
            <a:r>
              <a:rPr lang="de-DE" sz="1200" dirty="0" smtClean="0"/>
              <a:t> &amp; </a:t>
            </a:r>
            <a:r>
              <a:rPr lang="de-DE" sz="1200" dirty="0" err="1" smtClean="0"/>
              <a:t>methods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GOSAT </a:t>
            </a:r>
            <a:r>
              <a:rPr lang="de-DE" sz="1200" dirty="0" err="1" smtClean="0"/>
              <a:t>products</a:t>
            </a:r>
            <a:r>
              <a:rPr lang="de-DE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/>
              <a:t>Adding</a:t>
            </a:r>
            <a:r>
              <a:rPr lang="de-DE" sz="1200" dirty="0" smtClean="0"/>
              <a:t> GOSAT: Europe a </a:t>
            </a:r>
            <a:r>
              <a:rPr lang="de-DE" sz="1200" dirty="0" err="1" smtClean="0"/>
              <a:t>stronger</a:t>
            </a:r>
            <a:r>
              <a:rPr lang="de-DE" sz="1200" dirty="0" smtClean="0"/>
              <a:t> CO</a:t>
            </a:r>
            <a:r>
              <a:rPr lang="de-DE" sz="1200" baseline="-25000" dirty="0" smtClean="0"/>
              <a:t>2</a:t>
            </a:r>
            <a:r>
              <a:rPr lang="de-DE" sz="1200" dirty="0" smtClean="0"/>
              <a:t> sink </a:t>
            </a:r>
            <a:r>
              <a:rPr lang="de-DE" sz="1200" dirty="0" err="1" smtClean="0"/>
              <a:t>and</a:t>
            </a:r>
            <a:r>
              <a:rPr lang="de-DE" sz="1200" dirty="0" smtClean="0"/>
              <a:t> Northern </a:t>
            </a:r>
            <a:r>
              <a:rPr lang="de-DE" sz="1200" dirty="0" err="1" smtClean="0"/>
              <a:t>Africa</a:t>
            </a:r>
            <a:r>
              <a:rPr lang="de-DE" sz="1200" dirty="0" smtClean="0"/>
              <a:t> a </a:t>
            </a:r>
            <a:r>
              <a:rPr lang="de-DE" sz="1200" dirty="0" err="1" smtClean="0"/>
              <a:t>stronger</a:t>
            </a:r>
            <a:r>
              <a:rPr lang="de-DE" sz="1200" dirty="0" smtClean="0"/>
              <a:t> </a:t>
            </a:r>
            <a:r>
              <a:rPr lang="de-DE" sz="1200" dirty="0" err="1" smtClean="0"/>
              <a:t>source</a:t>
            </a:r>
            <a:r>
              <a:rPr lang="de-DE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Real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modelling</a:t>
            </a:r>
            <a:r>
              <a:rPr lang="de-DE" sz="1200" dirty="0" smtClean="0"/>
              <a:t> / </a:t>
            </a:r>
            <a:r>
              <a:rPr lang="de-DE" sz="1200" dirty="0" err="1" smtClean="0"/>
              <a:t>satellite</a:t>
            </a:r>
            <a:r>
              <a:rPr lang="de-DE" sz="1200" dirty="0" smtClean="0"/>
              <a:t> </a:t>
            </a:r>
            <a:r>
              <a:rPr lang="de-DE" sz="1200" dirty="0" err="1" smtClean="0"/>
              <a:t>bias</a:t>
            </a:r>
            <a:r>
              <a:rPr lang="de-DE" sz="1200" dirty="0" smtClean="0"/>
              <a:t> </a:t>
            </a:r>
            <a:r>
              <a:rPr lang="de-DE" sz="1200" dirty="0" err="1" smtClean="0"/>
              <a:t>artefact</a:t>
            </a:r>
            <a:r>
              <a:rPr lang="de-DE" sz="1200" dirty="0" smtClean="0"/>
              <a:t>?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51520" y="626502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„… </a:t>
            </a:r>
            <a:r>
              <a:rPr lang="de-DE" sz="1200" dirty="0" err="1" smtClean="0"/>
              <a:t>we</a:t>
            </a:r>
            <a:r>
              <a:rPr lang="de-DE" sz="1200" dirty="0" smtClean="0"/>
              <a:t> </a:t>
            </a:r>
            <a:r>
              <a:rPr lang="de-DE" sz="1200" dirty="0" err="1" smtClean="0"/>
              <a:t>cannot</a:t>
            </a:r>
            <a:r>
              <a:rPr lang="de-DE" sz="1200" dirty="0" smtClean="0"/>
              <a:t>  </a:t>
            </a:r>
            <a:r>
              <a:rPr lang="de-DE" sz="1200" dirty="0" err="1" smtClean="0"/>
              <a:t>prove</a:t>
            </a:r>
            <a:r>
              <a:rPr lang="de-DE" sz="1200" dirty="0" smtClean="0"/>
              <a:t>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disprove</a:t>
            </a:r>
            <a:r>
              <a:rPr lang="de-DE" sz="1200" dirty="0" smtClean="0"/>
              <a:t> </a:t>
            </a:r>
            <a:r>
              <a:rPr lang="de-DE" sz="1200" dirty="0" err="1" smtClean="0"/>
              <a:t>that</a:t>
            </a:r>
            <a:r>
              <a:rPr lang="de-DE" sz="1200" dirty="0" smtClean="0"/>
              <a:t> European </a:t>
            </a:r>
            <a:r>
              <a:rPr lang="de-DE" sz="1200" dirty="0" err="1" smtClean="0"/>
              <a:t>ecosystems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</a:t>
            </a:r>
            <a:r>
              <a:rPr lang="de-DE" sz="1200" dirty="0" err="1" smtClean="0"/>
              <a:t>taking</a:t>
            </a:r>
            <a:r>
              <a:rPr lang="de-DE" sz="1200" dirty="0" smtClean="0"/>
              <a:t> </a:t>
            </a:r>
            <a:r>
              <a:rPr lang="de-DE" sz="1200" dirty="0" err="1" smtClean="0"/>
              <a:t>up</a:t>
            </a:r>
            <a:r>
              <a:rPr lang="de-DE" sz="1200" dirty="0" smtClean="0"/>
              <a:t> a larger-</a:t>
            </a:r>
            <a:r>
              <a:rPr lang="de-DE" sz="1200" dirty="0" err="1" smtClean="0"/>
              <a:t>than</a:t>
            </a:r>
            <a:r>
              <a:rPr lang="de-DE" sz="1200" dirty="0" smtClean="0"/>
              <a:t>-</a:t>
            </a:r>
            <a:r>
              <a:rPr lang="de-DE" sz="1200" dirty="0" err="1" smtClean="0"/>
              <a:t>expected</a:t>
            </a:r>
            <a:r>
              <a:rPr lang="de-DE" sz="1200" dirty="0" smtClean="0"/>
              <a:t> </a:t>
            </a:r>
            <a:r>
              <a:rPr lang="de-DE" sz="1200" dirty="0" err="1" smtClean="0"/>
              <a:t>amount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CO</a:t>
            </a:r>
            <a:r>
              <a:rPr lang="de-DE" sz="1200" baseline="-25000" dirty="0" smtClean="0"/>
              <a:t>2</a:t>
            </a:r>
            <a:r>
              <a:rPr lang="de-DE" sz="1200" dirty="0" smtClean="0"/>
              <a:t>.“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700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251520" y="3928988"/>
            <a:ext cx="4944795" cy="2469556"/>
          </a:xfrm>
          <a:prstGeom prst="roundRect">
            <a:avLst>
              <a:gd name="adj" fmla="val 1137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4259"/>
            <a:ext cx="6048672" cy="17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6444208" y="126876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rgbClr val="0070C0"/>
                </a:solidFill>
              </a:rPr>
              <a:t>Detmers</a:t>
            </a:r>
            <a:r>
              <a:rPr lang="de-DE" sz="1600" b="1" dirty="0" smtClean="0">
                <a:solidFill>
                  <a:srgbClr val="0070C0"/>
                </a:solidFill>
              </a:rPr>
              <a:t> et al., 2015</a:t>
            </a:r>
            <a:endParaRPr lang="de-DE" sz="16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79" y="3717032"/>
            <a:ext cx="3679009" cy="27535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2143126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38516" y="4015510"/>
            <a:ext cx="4572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Large enhanced carbon </a:t>
            </a:r>
            <a:r>
              <a:rPr lang="en-US" dirty="0"/>
              <a:t>sink over Australia </a:t>
            </a:r>
            <a:r>
              <a:rPr lang="en-US" dirty="0" smtClean="0"/>
              <a:t>detected with GOSAT coinciding with strong </a:t>
            </a:r>
            <a:r>
              <a:rPr lang="en-US" dirty="0"/>
              <a:t>La </a:t>
            </a:r>
            <a:r>
              <a:rPr lang="en-US" dirty="0" smtClean="0"/>
              <a:t>Niña / record-breaking precipitation</a:t>
            </a:r>
            <a:r>
              <a:rPr lang="en-US" dirty="0"/>
              <a:t>. </a:t>
            </a:r>
            <a:endParaRPr lang="en-US" dirty="0" smtClean="0"/>
          </a:p>
          <a:p>
            <a:endParaRPr lang="en-US" sz="800" dirty="0"/>
          </a:p>
          <a:p>
            <a:r>
              <a:rPr lang="en-US" dirty="0" smtClean="0"/>
              <a:t>Inversion shows strong </a:t>
            </a:r>
            <a:r>
              <a:rPr lang="en-US" dirty="0"/>
              <a:t>anomaly in the sink </a:t>
            </a:r>
            <a:r>
              <a:rPr lang="en-US" dirty="0" smtClean="0"/>
              <a:t>of 1.5 </a:t>
            </a:r>
            <a:r>
              <a:rPr lang="en-US" dirty="0"/>
              <a:t>± 0.2 </a:t>
            </a:r>
            <a:r>
              <a:rPr lang="en-US" dirty="0" err="1"/>
              <a:t>Pg</a:t>
            </a:r>
            <a:r>
              <a:rPr lang="en-US" dirty="0"/>
              <a:t> C in total for the April 2010 to December 2011 </a:t>
            </a:r>
            <a:r>
              <a:rPr lang="en-US" dirty="0" smtClean="0"/>
              <a:t>period.</a:t>
            </a:r>
            <a:endParaRPr lang="de-DE" dirty="0"/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0" y="-13855"/>
            <a:ext cx="7884368" cy="119675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GHG-CCI: Recent Publications:</a:t>
            </a:r>
          </a:p>
          <a:p>
            <a:pPr algn="ctr">
              <a:defRPr/>
            </a:pPr>
            <a:r>
              <a:rPr lang="da-DK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da-DK" sz="36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a-DK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sources/sinks: Australia</a:t>
            </a:r>
            <a:endParaRPr lang="da-DK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da-DK" sz="36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64300"/>
            <a:ext cx="1008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9E936F-B3A5-44B6-9A97-7810A6E98DB8}" type="slidenum">
              <a:rPr lang="en-GB" altLang="de-DE" sz="18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de-DE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CP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1965</Words>
  <Application>Microsoft Office PowerPoint</Application>
  <PresentationFormat>Bildschirmpräsentation (4:3)</PresentationFormat>
  <Paragraphs>432</Paragraphs>
  <Slides>26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9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40" baseType="lpstr">
      <vt:lpstr>Arial</vt:lpstr>
      <vt:lpstr>Calibri</vt:lpstr>
      <vt:lpstr>Arial Narrow</vt:lpstr>
      <vt:lpstr>ＭＳ Ｐゴシック</vt:lpstr>
      <vt:lpstr>4_Larissa-Design</vt:lpstr>
      <vt:lpstr>6_Larissa-Design</vt:lpstr>
      <vt:lpstr>3_Larissa-Design</vt:lpstr>
      <vt:lpstr>GCP slide</vt:lpstr>
      <vt:lpstr>2_Larissa-Design</vt:lpstr>
      <vt:lpstr>1_Larissa</vt:lpstr>
      <vt:lpstr>Larissa</vt:lpstr>
      <vt:lpstr>Larissa-Design</vt:lpstr>
      <vt:lpstr>5_Larissa-Design</vt:lpstr>
      <vt:lpstr>CorelDRAW</vt:lpstr>
      <vt:lpstr>PowerPoint-Präsentation</vt:lpstr>
      <vt:lpstr>PowerPoint-Präsentation</vt:lpstr>
      <vt:lpstr>PowerPoint-Präsentation</vt:lpstr>
      <vt:lpstr>GHG-CCI project www.esa-ghg-cci.org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buch</dc:creator>
  <cp:lastModifiedBy>buch</cp:lastModifiedBy>
  <cp:revision>1375</cp:revision>
  <cp:lastPrinted>2015-05-12T15:21:12Z</cp:lastPrinted>
  <dcterms:created xsi:type="dcterms:W3CDTF">2010-06-09T07:52:05Z</dcterms:created>
  <dcterms:modified xsi:type="dcterms:W3CDTF">2016-03-15T04:55:50Z</dcterms:modified>
</cp:coreProperties>
</file>