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Lst>
  <p:notesMasterIdLst>
    <p:notesMasterId r:id="rId23"/>
  </p:notesMasterIdLst>
  <p:sldIdLst>
    <p:sldId id="261" r:id="rId6"/>
    <p:sldId id="279" r:id="rId7"/>
    <p:sldId id="311" r:id="rId8"/>
    <p:sldId id="312" r:id="rId9"/>
    <p:sldId id="310" r:id="rId10"/>
    <p:sldId id="306" r:id="rId11"/>
    <p:sldId id="308" r:id="rId12"/>
    <p:sldId id="285" r:id="rId13"/>
    <p:sldId id="320" r:id="rId14"/>
    <p:sldId id="317" r:id="rId15"/>
    <p:sldId id="318" r:id="rId16"/>
    <p:sldId id="316" r:id="rId17"/>
    <p:sldId id="321" r:id="rId18"/>
    <p:sldId id="324" r:id="rId19"/>
    <p:sldId id="323" r:id="rId20"/>
    <p:sldId id="319" r:id="rId21"/>
    <p:sldId id="325" r:id="rId2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A13009-168A-8B2A-B9B7-20F0DC035DA4}" name="Jack Darch" initials="JD" userId="S::jack.darch@metoffice.gov.uk::b672dbd5-6208-45fd-bd35-836a99fdcff5" providerId="AD"/>
  <p188:author id="{54E2A5B3-7A8F-B354-28CA-4DEDBC042BFE}" name="Amy Doherty" initials="AD" userId="S::amy.doherty@metoffice.gov.uk::3461987b-880c-48d0-8065-f0172c5f7229" providerId="AD"/>
  <p188:author id="{BEF160E5-6219-2715-B7ED-AFC700D9A6B0}" name="Hannah Findley" initials="HF" userId="S::hannah.findley@metoffice.gov.uk::999e0dfa-d41e-4365-97f3-6086be2ac90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17DC6"/>
    <a:srgbClr val="0098DB"/>
    <a:srgbClr val="1061A4"/>
    <a:srgbClr val="0935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92C448-D882-4A7F-86E5-2DDB8B5EEF13}" v="2" dt="2026-08-25T12:49:04.7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403FD-140C-4D3C-A178-C44EB02293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698C7F3-F0A1-4397-AB5D-CEB004CD39CB}">
      <dgm:prSet/>
      <dgm:spPr/>
      <dgm:t>
        <a:bodyPr/>
        <a:lstStyle/>
        <a:p>
          <a:r>
            <a:rPr lang="en-GB"/>
            <a:t>Science studies to assess quality and impact of CCI data</a:t>
          </a:r>
        </a:p>
      </dgm:t>
    </dgm:pt>
    <dgm:pt modelId="{67B6EBA9-A3BA-4FBF-ADC0-71EEB50B0880}" type="parTrans" cxnId="{757BBC3E-779B-48DB-85F7-1034A1D73953}">
      <dgm:prSet/>
      <dgm:spPr/>
      <dgm:t>
        <a:bodyPr/>
        <a:lstStyle/>
        <a:p>
          <a:endParaRPr lang="en-GB"/>
        </a:p>
      </dgm:t>
    </dgm:pt>
    <dgm:pt modelId="{4DA53C9D-8B6B-492E-A68C-1A45F5ACC13A}" type="sibTrans" cxnId="{757BBC3E-779B-48DB-85F7-1034A1D73953}">
      <dgm:prSet/>
      <dgm:spPr/>
      <dgm:t>
        <a:bodyPr/>
        <a:lstStyle/>
        <a:p>
          <a:endParaRPr lang="en-GB"/>
        </a:p>
      </dgm:t>
    </dgm:pt>
    <dgm:pt modelId="{AB6B40D9-97EA-42D0-BE02-E688C4EAF8A8}">
      <dgm:prSet/>
      <dgm:spPr/>
      <dgm:t>
        <a:bodyPr/>
        <a:lstStyle/>
        <a:p>
          <a:r>
            <a:rPr lang="en-GB"/>
            <a:t>Engage with climate science community</a:t>
          </a:r>
        </a:p>
      </dgm:t>
    </dgm:pt>
    <dgm:pt modelId="{F7D204BB-EA25-4146-AA91-CFFFE98FC55F}" type="parTrans" cxnId="{EA56DC4A-B8E4-4009-ACB5-F0F550A3C400}">
      <dgm:prSet/>
      <dgm:spPr/>
      <dgm:t>
        <a:bodyPr/>
        <a:lstStyle/>
        <a:p>
          <a:endParaRPr lang="en-GB"/>
        </a:p>
      </dgm:t>
    </dgm:pt>
    <dgm:pt modelId="{DAC2B47B-FA95-4C86-A48B-2B3BDF3C3EE2}" type="sibTrans" cxnId="{EA56DC4A-B8E4-4009-ACB5-F0F550A3C400}">
      <dgm:prSet/>
      <dgm:spPr/>
      <dgm:t>
        <a:bodyPr/>
        <a:lstStyle/>
        <a:p>
          <a:endParaRPr lang="en-GB"/>
        </a:p>
      </dgm:t>
    </dgm:pt>
    <dgm:pt modelId="{E0C83A0E-8AA7-41B7-98E6-763ABAF684B1}">
      <dgm:prSet/>
      <dgm:spPr/>
      <dgm:t>
        <a:bodyPr/>
        <a:lstStyle/>
        <a:p>
          <a:r>
            <a:rPr lang="en-GB"/>
            <a:t>Integration across the CCI programme</a:t>
          </a:r>
        </a:p>
      </dgm:t>
    </dgm:pt>
    <dgm:pt modelId="{A4F5EDD3-69D1-4A9F-BFD0-3652B3780E31}" type="parTrans" cxnId="{9F549AA8-C2E4-497D-8685-7BED8F2E1464}">
      <dgm:prSet/>
      <dgm:spPr/>
      <dgm:t>
        <a:bodyPr/>
        <a:lstStyle/>
        <a:p>
          <a:endParaRPr lang="en-GB"/>
        </a:p>
      </dgm:t>
    </dgm:pt>
    <dgm:pt modelId="{8087CF13-AA10-412F-8497-037D453FAC01}" type="sibTrans" cxnId="{9F549AA8-C2E4-497D-8685-7BED8F2E1464}">
      <dgm:prSet/>
      <dgm:spPr/>
      <dgm:t>
        <a:bodyPr/>
        <a:lstStyle/>
        <a:p>
          <a:endParaRPr lang="en-GB"/>
        </a:p>
      </dgm:t>
    </dgm:pt>
    <dgm:pt modelId="{0ED36948-AE21-4FE1-A1FB-6B9873F4AD51}">
      <dgm:prSet/>
      <dgm:spPr/>
      <dgm:t>
        <a:bodyPr/>
        <a:lstStyle/>
        <a:p>
          <a:r>
            <a:rPr lang="en-GB"/>
            <a:t>CCI ECV dataset user requirements</a:t>
          </a:r>
        </a:p>
      </dgm:t>
    </dgm:pt>
    <dgm:pt modelId="{66C595EF-6A6B-49FB-8F0F-3BFD790285E8}" type="parTrans" cxnId="{E7DD554D-EDBC-4C63-8C6F-CACABDA14697}">
      <dgm:prSet/>
      <dgm:spPr/>
      <dgm:t>
        <a:bodyPr/>
        <a:lstStyle/>
        <a:p>
          <a:endParaRPr lang="en-GB"/>
        </a:p>
      </dgm:t>
    </dgm:pt>
    <dgm:pt modelId="{2F9ADAD0-E22E-4E90-A18C-7B37409E3B68}" type="sibTrans" cxnId="{E7DD554D-EDBC-4C63-8C6F-CACABDA14697}">
      <dgm:prSet/>
      <dgm:spPr/>
      <dgm:t>
        <a:bodyPr/>
        <a:lstStyle/>
        <a:p>
          <a:endParaRPr lang="en-GB"/>
        </a:p>
      </dgm:t>
    </dgm:pt>
    <dgm:pt modelId="{B244E0DB-5D2A-44FC-9FF0-192EAC502879}">
      <dgm:prSet/>
      <dgm:spPr/>
      <dgm:t>
        <a:bodyPr/>
        <a:lstStyle/>
        <a:p>
          <a:r>
            <a:rPr lang="en-GB"/>
            <a:t>Advance ECV uncertainty characterisation</a:t>
          </a:r>
        </a:p>
      </dgm:t>
    </dgm:pt>
    <dgm:pt modelId="{88BBF959-FFFB-40DD-A4DE-1DC13A59BF52}" type="parTrans" cxnId="{5DE91305-9121-445C-BDFD-5AC91142B1DA}">
      <dgm:prSet/>
      <dgm:spPr/>
      <dgm:t>
        <a:bodyPr/>
        <a:lstStyle/>
        <a:p>
          <a:endParaRPr lang="en-GB"/>
        </a:p>
      </dgm:t>
    </dgm:pt>
    <dgm:pt modelId="{18C3D590-504C-4CF9-A21B-21E86FF3A7AD}" type="sibTrans" cxnId="{5DE91305-9121-445C-BDFD-5AC91142B1DA}">
      <dgm:prSet/>
      <dgm:spPr/>
      <dgm:t>
        <a:bodyPr/>
        <a:lstStyle/>
        <a:p>
          <a:endParaRPr lang="en-GB"/>
        </a:p>
      </dgm:t>
    </dgm:pt>
    <dgm:pt modelId="{DB2AFEA6-5100-422C-ADD2-EAED7326EB1D}">
      <dgm:prSet/>
      <dgm:spPr/>
      <dgm:t>
        <a:bodyPr/>
        <a:lstStyle/>
        <a:p>
          <a:r>
            <a:rPr lang="en-GB"/>
            <a:t>Build links with the climate modelling community</a:t>
          </a:r>
        </a:p>
      </dgm:t>
    </dgm:pt>
    <dgm:pt modelId="{96B48B69-63E2-40FA-9A53-B4459F896C79}" type="parTrans" cxnId="{F7575829-AAE9-4988-B2BC-E4CEEF2FCD07}">
      <dgm:prSet/>
      <dgm:spPr/>
      <dgm:t>
        <a:bodyPr/>
        <a:lstStyle/>
        <a:p>
          <a:endParaRPr lang="en-GB"/>
        </a:p>
      </dgm:t>
    </dgm:pt>
    <dgm:pt modelId="{A16DC55B-6E3D-4E8C-9E31-9534009C7F08}" type="sibTrans" cxnId="{F7575829-AAE9-4988-B2BC-E4CEEF2FCD07}">
      <dgm:prSet/>
      <dgm:spPr/>
      <dgm:t>
        <a:bodyPr/>
        <a:lstStyle/>
        <a:p>
          <a:endParaRPr lang="en-GB"/>
        </a:p>
      </dgm:t>
    </dgm:pt>
    <dgm:pt modelId="{A87C98FF-257A-4B17-B855-BB0481DC5375}">
      <dgm:prSet/>
      <dgm:spPr/>
      <dgm:t>
        <a:bodyPr/>
        <a:lstStyle/>
        <a:p>
          <a:r>
            <a:rPr lang="en-GB"/>
            <a:t>Promote CCI data use in climate models</a:t>
          </a:r>
        </a:p>
      </dgm:t>
    </dgm:pt>
    <dgm:pt modelId="{B210D771-ED10-451E-9F2A-D6BE1C965167}" type="parTrans" cxnId="{20BA237C-2827-42E7-B834-7A445377AD4D}">
      <dgm:prSet/>
      <dgm:spPr/>
      <dgm:t>
        <a:bodyPr/>
        <a:lstStyle/>
        <a:p>
          <a:endParaRPr lang="en-GB"/>
        </a:p>
      </dgm:t>
    </dgm:pt>
    <dgm:pt modelId="{1A0317D6-0692-4C25-85B2-3CC81A1491A9}" type="sibTrans" cxnId="{20BA237C-2827-42E7-B834-7A445377AD4D}">
      <dgm:prSet/>
      <dgm:spPr/>
      <dgm:t>
        <a:bodyPr/>
        <a:lstStyle/>
        <a:p>
          <a:endParaRPr lang="en-GB"/>
        </a:p>
      </dgm:t>
    </dgm:pt>
    <dgm:pt modelId="{69A6AEC8-9246-4CA1-8D19-18A0592C26B4}">
      <dgm:prSet/>
      <dgm:spPr/>
      <dgm:t>
        <a:bodyPr/>
        <a:lstStyle/>
        <a:p>
          <a:r>
            <a:rPr lang="en-GB"/>
            <a:t>Support model evaluation with CCI data</a:t>
          </a:r>
        </a:p>
      </dgm:t>
    </dgm:pt>
    <dgm:pt modelId="{AA11FB67-B725-4BBA-B07C-66012DA391CE}" type="parTrans" cxnId="{636B90B6-3FAB-4E88-BB4A-5D1616BF0ABB}">
      <dgm:prSet/>
      <dgm:spPr/>
      <dgm:t>
        <a:bodyPr/>
        <a:lstStyle/>
        <a:p>
          <a:endParaRPr lang="en-GB"/>
        </a:p>
      </dgm:t>
    </dgm:pt>
    <dgm:pt modelId="{D6F26CFB-C308-4505-9FDB-B5E0FD44E176}" type="sibTrans" cxnId="{636B90B6-3FAB-4E88-BB4A-5D1616BF0ABB}">
      <dgm:prSet/>
      <dgm:spPr/>
      <dgm:t>
        <a:bodyPr/>
        <a:lstStyle/>
        <a:p>
          <a:endParaRPr lang="en-GB"/>
        </a:p>
      </dgm:t>
    </dgm:pt>
    <dgm:pt modelId="{6C43BB13-7873-456B-BCAB-DF279D78B98B}">
      <dgm:prSet/>
      <dgm:spPr/>
      <dgm:t>
        <a:bodyPr/>
        <a:lstStyle/>
        <a:p>
          <a:r>
            <a:rPr lang="en-GB"/>
            <a:t>Provide feedback to CCI teams</a:t>
          </a:r>
        </a:p>
      </dgm:t>
    </dgm:pt>
    <dgm:pt modelId="{4C52DBF2-BDB1-4007-8714-DE4306E1264B}" type="parTrans" cxnId="{5823180D-C42F-4E83-90CA-9F6EDB2F90AD}">
      <dgm:prSet/>
      <dgm:spPr/>
      <dgm:t>
        <a:bodyPr/>
        <a:lstStyle/>
        <a:p>
          <a:endParaRPr lang="en-GB"/>
        </a:p>
      </dgm:t>
    </dgm:pt>
    <dgm:pt modelId="{015158B9-3ABD-4C4A-AC18-2E01B68A4CA2}" type="sibTrans" cxnId="{5823180D-C42F-4E83-90CA-9F6EDB2F90AD}">
      <dgm:prSet/>
      <dgm:spPr/>
      <dgm:t>
        <a:bodyPr/>
        <a:lstStyle/>
        <a:p>
          <a:endParaRPr lang="en-GB"/>
        </a:p>
      </dgm:t>
    </dgm:pt>
    <dgm:pt modelId="{A0E7400B-F5EF-4CD4-93DA-2A4E122850A4}">
      <dgm:prSet/>
      <dgm:spPr/>
      <dgm:t>
        <a:bodyPr/>
        <a:lstStyle/>
        <a:p>
          <a:r>
            <a:rPr lang="en-GB"/>
            <a:t>Improve access to ECV datasets through tools and databases</a:t>
          </a:r>
        </a:p>
      </dgm:t>
    </dgm:pt>
    <dgm:pt modelId="{85D8458D-2FA0-4EF7-846F-A8DB8D19203F}" type="parTrans" cxnId="{A98EB3A5-4050-49A3-ACA6-6E6B31EADB63}">
      <dgm:prSet/>
      <dgm:spPr/>
      <dgm:t>
        <a:bodyPr/>
        <a:lstStyle/>
        <a:p>
          <a:endParaRPr lang="en-GB"/>
        </a:p>
      </dgm:t>
    </dgm:pt>
    <dgm:pt modelId="{2E3B2F13-D9EC-40A0-8CAF-F41BA458927F}" type="sibTrans" cxnId="{A98EB3A5-4050-49A3-ACA6-6E6B31EADB63}">
      <dgm:prSet/>
      <dgm:spPr/>
      <dgm:t>
        <a:bodyPr/>
        <a:lstStyle/>
        <a:p>
          <a:endParaRPr lang="en-GB"/>
        </a:p>
      </dgm:t>
    </dgm:pt>
    <dgm:pt modelId="{B973C002-72E0-4DFA-893D-6C13D0E5A0E3}">
      <dgm:prSet/>
      <dgm:spPr/>
      <dgm:t>
        <a:bodyPr/>
        <a:lstStyle/>
        <a:p>
          <a:r>
            <a:rPr lang="en-GB"/>
            <a:t>Publish scientific papers</a:t>
          </a:r>
        </a:p>
      </dgm:t>
    </dgm:pt>
    <dgm:pt modelId="{CEC3D39C-3563-4DA5-A1BE-CA3D698B9652}" type="parTrans" cxnId="{B0E4C012-C0BA-4380-8465-5CEA12377D71}">
      <dgm:prSet/>
      <dgm:spPr/>
      <dgm:t>
        <a:bodyPr/>
        <a:lstStyle/>
        <a:p>
          <a:endParaRPr lang="en-GB"/>
        </a:p>
      </dgm:t>
    </dgm:pt>
    <dgm:pt modelId="{585C6AF4-57DE-49D0-BC61-4EC30E891C53}" type="sibTrans" cxnId="{B0E4C012-C0BA-4380-8465-5CEA12377D71}">
      <dgm:prSet/>
      <dgm:spPr/>
      <dgm:t>
        <a:bodyPr/>
        <a:lstStyle/>
        <a:p>
          <a:endParaRPr lang="en-GB"/>
        </a:p>
      </dgm:t>
    </dgm:pt>
    <dgm:pt modelId="{66DA38D5-A95A-4316-9196-67472EF1D486}">
      <dgm:prSet/>
      <dgm:spPr/>
      <dgm:t>
        <a:bodyPr/>
        <a:lstStyle/>
        <a:p>
          <a:r>
            <a:rPr lang="en-GB"/>
            <a:t>Gap analysis</a:t>
          </a:r>
        </a:p>
      </dgm:t>
    </dgm:pt>
    <dgm:pt modelId="{272553A5-24B4-4D49-ADBD-5A8D6B52567C}" type="parTrans" cxnId="{1C163F77-96B6-44BB-9BC6-EC7CCCED370B}">
      <dgm:prSet/>
      <dgm:spPr/>
      <dgm:t>
        <a:bodyPr/>
        <a:lstStyle/>
        <a:p>
          <a:endParaRPr lang="en-GB"/>
        </a:p>
      </dgm:t>
    </dgm:pt>
    <dgm:pt modelId="{EA9F6DED-A41C-4E5A-9B90-3833FE5CF19F}" type="sibTrans" cxnId="{1C163F77-96B6-44BB-9BC6-EC7CCCED370B}">
      <dgm:prSet/>
      <dgm:spPr/>
      <dgm:t>
        <a:bodyPr/>
        <a:lstStyle/>
        <a:p>
          <a:endParaRPr lang="en-GB"/>
        </a:p>
      </dgm:t>
    </dgm:pt>
    <dgm:pt modelId="{8CA17647-783A-4D69-B61F-1F280B8DE7F6}" type="pres">
      <dgm:prSet presAssocID="{295403FD-140C-4D3C-A178-C44EB022933D}" presName="diagram" presStyleCnt="0">
        <dgm:presLayoutVars>
          <dgm:dir/>
          <dgm:resizeHandles val="exact"/>
        </dgm:presLayoutVars>
      </dgm:prSet>
      <dgm:spPr/>
    </dgm:pt>
    <dgm:pt modelId="{D8752C1A-DA87-4155-903A-5F2A24FB39A9}" type="pres">
      <dgm:prSet presAssocID="{7698C7F3-F0A1-4397-AB5D-CEB004CD39CB}" presName="node" presStyleLbl="node1" presStyleIdx="0" presStyleCnt="12">
        <dgm:presLayoutVars>
          <dgm:bulletEnabled val="1"/>
        </dgm:presLayoutVars>
      </dgm:prSet>
      <dgm:spPr/>
    </dgm:pt>
    <dgm:pt modelId="{F76977AD-DF17-4B6C-BDC9-D1D9EDF62F7F}" type="pres">
      <dgm:prSet presAssocID="{4DA53C9D-8B6B-492E-A68C-1A45F5ACC13A}" presName="sibTrans" presStyleCnt="0"/>
      <dgm:spPr/>
    </dgm:pt>
    <dgm:pt modelId="{81CE8586-7D5E-4808-96FA-A518A0E4BE81}" type="pres">
      <dgm:prSet presAssocID="{AB6B40D9-97EA-42D0-BE02-E688C4EAF8A8}" presName="node" presStyleLbl="node1" presStyleIdx="1" presStyleCnt="12">
        <dgm:presLayoutVars>
          <dgm:bulletEnabled val="1"/>
        </dgm:presLayoutVars>
      </dgm:prSet>
      <dgm:spPr/>
    </dgm:pt>
    <dgm:pt modelId="{BECF931E-C7B1-4746-934C-803FECCAE26D}" type="pres">
      <dgm:prSet presAssocID="{DAC2B47B-FA95-4C86-A48B-2B3BDF3C3EE2}" presName="sibTrans" presStyleCnt="0"/>
      <dgm:spPr/>
    </dgm:pt>
    <dgm:pt modelId="{A2FB26E1-6ED2-459D-827A-07B055CECC80}" type="pres">
      <dgm:prSet presAssocID="{E0C83A0E-8AA7-41B7-98E6-763ABAF684B1}" presName="node" presStyleLbl="node1" presStyleIdx="2" presStyleCnt="12">
        <dgm:presLayoutVars>
          <dgm:bulletEnabled val="1"/>
        </dgm:presLayoutVars>
      </dgm:prSet>
      <dgm:spPr/>
    </dgm:pt>
    <dgm:pt modelId="{29F3F774-7F4E-473F-B3BF-94835C52232C}" type="pres">
      <dgm:prSet presAssocID="{8087CF13-AA10-412F-8497-037D453FAC01}" presName="sibTrans" presStyleCnt="0"/>
      <dgm:spPr/>
    </dgm:pt>
    <dgm:pt modelId="{45AF172E-049C-4826-B279-BED74B15B4B2}" type="pres">
      <dgm:prSet presAssocID="{0ED36948-AE21-4FE1-A1FB-6B9873F4AD51}" presName="node" presStyleLbl="node1" presStyleIdx="3" presStyleCnt="12">
        <dgm:presLayoutVars>
          <dgm:bulletEnabled val="1"/>
        </dgm:presLayoutVars>
      </dgm:prSet>
      <dgm:spPr/>
    </dgm:pt>
    <dgm:pt modelId="{2D3022F6-CAA2-499F-9C6E-4F2A54CEF284}" type="pres">
      <dgm:prSet presAssocID="{2F9ADAD0-E22E-4E90-A18C-7B37409E3B68}" presName="sibTrans" presStyleCnt="0"/>
      <dgm:spPr/>
    </dgm:pt>
    <dgm:pt modelId="{D0BE30CD-8791-428D-B821-5C788E7C9846}" type="pres">
      <dgm:prSet presAssocID="{B244E0DB-5D2A-44FC-9FF0-192EAC502879}" presName="node" presStyleLbl="node1" presStyleIdx="4" presStyleCnt="12">
        <dgm:presLayoutVars>
          <dgm:bulletEnabled val="1"/>
        </dgm:presLayoutVars>
      </dgm:prSet>
      <dgm:spPr/>
    </dgm:pt>
    <dgm:pt modelId="{39BECF48-0273-4804-B4FF-E4FAE4B496E0}" type="pres">
      <dgm:prSet presAssocID="{18C3D590-504C-4CF9-A21B-21E86FF3A7AD}" presName="sibTrans" presStyleCnt="0"/>
      <dgm:spPr/>
    </dgm:pt>
    <dgm:pt modelId="{D989DB8C-A720-4144-96F6-2E658D009F29}" type="pres">
      <dgm:prSet presAssocID="{DB2AFEA6-5100-422C-ADD2-EAED7326EB1D}" presName="node" presStyleLbl="node1" presStyleIdx="5" presStyleCnt="12">
        <dgm:presLayoutVars>
          <dgm:bulletEnabled val="1"/>
        </dgm:presLayoutVars>
      </dgm:prSet>
      <dgm:spPr/>
    </dgm:pt>
    <dgm:pt modelId="{D752B872-AA00-4D95-A844-4FE4DB926ADD}" type="pres">
      <dgm:prSet presAssocID="{A16DC55B-6E3D-4E8C-9E31-9534009C7F08}" presName="sibTrans" presStyleCnt="0"/>
      <dgm:spPr/>
    </dgm:pt>
    <dgm:pt modelId="{C4E390DE-9A19-4179-9285-F60244595267}" type="pres">
      <dgm:prSet presAssocID="{A87C98FF-257A-4B17-B855-BB0481DC5375}" presName="node" presStyleLbl="node1" presStyleIdx="6" presStyleCnt="12">
        <dgm:presLayoutVars>
          <dgm:bulletEnabled val="1"/>
        </dgm:presLayoutVars>
      </dgm:prSet>
      <dgm:spPr/>
    </dgm:pt>
    <dgm:pt modelId="{7E14D00C-3A8B-4AE3-B148-7A274FE5AF43}" type="pres">
      <dgm:prSet presAssocID="{1A0317D6-0692-4C25-85B2-3CC81A1491A9}" presName="sibTrans" presStyleCnt="0"/>
      <dgm:spPr/>
    </dgm:pt>
    <dgm:pt modelId="{94951054-7E19-473F-8578-50A0B425811C}" type="pres">
      <dgm:prSet presAssocID="{69A6AEC8-9246-4CA1-8D19-18A0592C26B4}" presName="node" presStyleLbl="node1" presStyleIdx="7" presStyleCnt="12">
        <dgm:presLayoutVars>
          <dgm:bulletEnabled val="1"/>
        </dgm:presLayoutVars>
      </dgm:prSet>
      <dgm:spPr/>
    </dgm:pt>
    <dgm:pt modelId="{18546FD3-50D6-45E0-9209-CA16623E964E}" type="pres">
      <dgm:prSet presAssocID="{D6F26CFB-C308-4505-9FDB-B5E0FD44E176}" presName="sibTrans" presStyleCnt="0"/>
      <dgm:spPr/>
    </dgm:pt>
    <dgm:pt modelId="{8BB2620F-2622-4BDF-9AB3-143139D79015}" type="pres">
      <dgm:prSet presAssocID="{6C43BB13-7873-456B-BCAB-DF279D78B98B}" presName="node" presStyleLbl="node1" presStyleIdx="8" presStyleCnt="12">
        <dgm:presLayoutVars>
          <dgm:bulletEnabled val="1"/>
        </dgm:presLayoutVars>
      </dgm:prSet>
      <dgm:spPr/>
    </dgm:pt>
    <dgm:pt modelId="{598911B7-3CF5-44D7-B4D6-57993C0AB345}" type="pres">
      <dgm:prSet presAssocID="{015158B9-3ABD-4C4A-AC18-2E01B68A4CA2}" presName="sibTrans" presStyleCnt="0"/>
      <dgm:spPr/>
    </dgm:pt>
    <dgm:pt modelId="{A5AE888C-39CE-4BF6-9C24-61A977FE92BD}" type="pres">
      <dgm:prSet presAssocID="{A0E7400B-F5EF-4CD4-93DA-2A4E122850A4}" presName="node" presStyleLbl="node1" presStyleIdx="9" presStyleCnt="12">
        <dgm:presLayoutVars>
          <dgm:bulletEnabled val="1"/>
        </dgm:presLayoutVars>
      </dgm:prSet>
      <dgm:spPr/>
    </dgm:pt>
    <dgm:pt modelId="{F9EDCC3D-48ED-40D7-8E8A-BE64F0FB7C81}" type="pres">
      <dgm:prSet presAssocID="{2E3B2F13-D9EC-40A0-8CAF-F41BA458927F}" presName="sibTrans" presStyleCnt="0"/>
      <dgm:spPr/>
    </dgm:pt>
    <dgm:pt modelId="{B79C831F-EBA8-46AD-BE32-E0568CBD057F}" type="pres">
      <dgm:prSet presAssocID="{B973C002-72E0-4DFA-893D-6C13D0E5A0E3}" presName="node" presStyleLbl="node1" presStyleIdx="10" presStyleCnt="12">
        <dgm:presLayoutVars>
          <dgm:bulletEnabled val="1"/>
        </dgm:presLayoutVars>
      </dgm:prSet>
      <dgm:spPr/>
    </dgm:pt>
    <dgm:pt modelId="{793F98E2-4201-4C6B-BBFA-D7757D04EF7D}" type="pres">
      <dgm:prSet presAssocID="{585C6AF4-57DE-49D0-BC61-4EC30E891C53}" presName="sibTrans" presStyleCnt="0"/>
      <dgm:spPr/>
    </dgm:pt>
    <dgm:pt modelId="{DBFD90EC-CF08-452D-B5C9-C3ECD456AA62}" type="pres">
      <dgm:prSet presAssocID="{66DA38D5-A95A-4316-9196-67472EF1D486}" presName="node" presStyleLbl="node1" presStyleIdx="11" presStyleCnt="12">
        <dgm:presLayoutVars>
          <dgm:bulletEnabled val="1"/>
        </dgm:presLayoutVars>
      </dgm:prSet>
      <dgm:spPr/>
    </dgm:pt>
  </dgm:ptLst>
  <dgm:cxnLst>
    <dgm:cxn modelId="{5DE91305-9121-445C-BDFD-5AC91142B1DA}" srcId="{295403FD-140C-4D3C-A178-C44EB022933D}" destId="{B244E0DB-5D2A-44FC-9FF0-192EAC502879}" srcOrd="4" destOrd="0" parTransId="{88BBF959-FFFB-40DD-A4DE-1DC13A59BF52}" sibTransId="{18C3D590-504C-4CF9-A21B-21E86FF3A7AD}"/>
    <dgm:cxn modelId="{5823180D-C42F-4E83-90CA-9F6EDB2F90AD}" srcId="{295403FD-140C-4D3C-A178-C44EB022933D}" destId="{6C43BB13-7873-456B-BCAB-DF279D78B98B}" srcOrd="8" destOrd="0" parTransId="{4C52DBF2-BDB1-4007-8714-DE4306E1264B}" sibTransId="{015158B9-3ABD-4C4A-AC18-2E01B68A4CA2}"/>
    <dgm:cxn modelId="{B0E4C012-C0BA-4380-8465-5CEA12377D71}" srcId="{295403FD-140C-4D3C-A178-C44EB022933D}" destId="{B973C002-72E0-4DFA-893D-6C13D0E5A0E3}" srcOrd="10" destOrd="0" parTransId="{CEC3D39C-3563-4DA5-A1BE-CA3D698B9652}" sibTransId="{585C6AF4-57DE-49D0-BC61-4EC30E891C53}"/>
    <dgm:cxn modelId="{1D8FD427-C159-4BCB-A6C4-5926EADB196E}" type="presOf" srcId="{7698C7F3-F0A1-4397-AB5D-CEB004CD39CB}" destId="{D8752C1A-DA87-4155-903A-5F2A24FB39A9}" srcOrd="0" destOrd="0" presId="urn:microsoft.com/office/officeart/2005/8/layout/default"/>
    <dgm:cxn modelId="{F7575829-AAE9-4988-B2BC-E4CEEF2FCD07}" srcId="{295403FD-140C-4D3C-A178-C44EB022933D}" destId="{DB2AFEA6-5100-422C-ADD2-EAED7326EB1D}" srcOrd="5" destOrd="0" parTransId="{96B48B69-63E2-40FA-9A53-B4459F896C79}" sibTransId="{A16DC55B-6E3D-4E8C-9E31-9534009C7F08}"/>
    <dgm:cxn modelId="{1B803232-43A0-4871-9200-CFB91F1F0ECE}" type="presOf" srcId="{B973C002-72E0-4DFA-893D-6C13D0E5A0E3}" destId="{B79C831F-EBA8-46AD-BE32-E0568CBD057F}" srcOrd="0" destOrd="0" presId="urn:microsoft.com/office/officeart/2005/8/layout/default"/>
    <dgm:cxn modelId="{757BBC3E-779B-48DB-85F7-1034A1D73953}" srcId="{295403FD-140C-4D3C-A178-C44EB022933D}" destId="{7698C7F3-F0A1-4397-AB5D-CEB004CD39CB}" srcOrd="0" destOrd="0" parTransId="{67B6EBA9-A3BA-4FBF-ADC0-71EEB50B0880}" sibTransId="{4DA53C9D-8B6B-492E-A68C-1A45F5ACC13A}"/>
    <dgm:cxn modelId="{4C9FC043-BAC1-4B57-A4A1-5E1F07269F0F}" type="presOf" srcId="{295403FD-140C-4D3C-A178-C44EB022933D}" destId="{8CA17647-783A-4D69-B61F-1F280B8DE7F6}" srcOrd="0" destOrd="0" presId="urn:microsoft.com/office/officeart/2005/8/layout/default"/>
    <dgm:cxn modelId="{B7B59B6A-DA65-4020-B789-1F1F68408992}" type="presOf" srcId="{A0E7400B-F5EF-4CD4-93DA-2A4E122850A4}" destId="{A5AE888C-39CE-4BF6-9C24-61A977FE92BD}" srcOrd="0" destOrd="0" presId="urn:microsoft.com/office/officeart/2005/8/layout/default"/>
    <dgm:cxn modelId="{EA56DC4A-B8E4-4009-ACB5-F0F550A3C400}" srcId="{295403FD-140C-4D3C-A178-C44EB022933D}" destId="{AB6B40D9-97EA-42D0-BE02-E688C4EAF8A8}" srcOrd="1" destOrd="0" parTransId="{F7D204BB-EA25-4146-AA91-CFFFE98FC55F}" sibTransId="{DAC2B47B-FA95-4C86-A48B-2B3BDF3C3EE2}"/>
    <dgm:cxn modelId="{E7DD554D-EDBC-4C63-8C6F-CACABDA14697}" srcId="{295403FD-140C-4D3C-A178-C44EB022933D}" destId="{0ED36948-AE21-4FE1-A1FB-6B9873F4AD51}" srcOrd="3" destOrd="0" parTransId="{66C595EF-6A6B-49FB-8F0F-3BFD790285E8}" sibTransId="{2F9ADAD0-E22E-4E90-A18C-7B37409E3B68}"/>
    <dgm:cxn modelId="{9746EB54-A8B4-4953-A2BC-627F13D13724}" type="presOf" srcId="{B244E0DB-5D2A-44FC-9FF0-192EAC502879}" destId="{D0BE30CD-8791-428D-B821-5C788E7C9846}" srcOrd="0" destOrd="0" presId="urn:microsoft.com/office/officeart/2005/8/layout/default"/>
    <dgm:cxn modelId="{1C163F77-96B6-44BB-9BC6-EC7CCCED370B}" srcId="{295403FD-140C-4D3C-A178-C44EB022933D}" destId="{66DA38D5-A95A-4316-9196-67472EF1D486}" srcOrd="11" destOrd="0" parTransId="{272553A5-24B4-4D49-ADBD-5A8D6B52567C}" sibTransId="{EA9F6DED-A41C-4E5A-9B90-3833FE5CF19F}"/>
    <dgm:cxn modelId="{5443355A-8796-4F66-B345-39AC691F7C08}" type="presOf" srcId="{E0C83A0E-8AA7-41B7-98E6-763ABAF684B1}" destId="{A2FB26E1-6ED2-459D-827A-07B055CECC80}" srcOrd="0" destOrd="0" presId="urn:microsoft.com/office/officeart/2005/8/layout/default"/>
    <dgm:cxn modelId="{20BA237C-2827-42E7-B834-7A445377AD4D}" srcId="{295403FD-140C-4D3C-A178-C44EB022933D}" destId="{A87C98FF-257A-4B17-B855-BB0481DC5375}" srcOrd="6" destOrd="0" parTransId="{B210D771-ED10-451E-9F2A-D6BE1C965167}" sibTransId="{1A0317D6-0692-4C25-85B2-3CC81A1491A9}"/>
    <dgm:cxn modelId="{E0246793-3119-49F0-8EEA-91005B081382}" type="presOf" srcId="{66DA38D5-A95A-4316-9196-67472EF1D486}" destId="{DBFD90EC-CF08-452D-B5C9-C3ECD456AA62}" srcOrd="0" destOrd="0" presId="urn:microsoft.com/office/officeart/2005/8/layout/default"/>
    <dgm:cxn modelId="{F0E67594-3E4F-4FEF-BD9C-91D46362CB29}" type="presOf" srcId="{0ED36948-AE21-4FE1-A1FB-6B9873F4AD51}" destId="{45AF172E-049C-4826-B279-BED74B15B4B2}" srcOrd="0" destOrd="0" presId="urn:microsoft.com/office/officeart/2005/8/layout/default"/>
    <dgm:cxn modelId="{EC24C398-95CE-421E-9B6F-9DA04885FA3F}" type="presOf" srcId="{69A6AEC8-9246-4CA1-8D19-18A0592C26B4}" destId="{94951054-7E19-473F-8578-50A0B425811C}" srcOrd="0" destOrd="0" presId="urn:microsoft.com/office/officeart/2005/8/layout/default"/>
    <dgm:cxn modelId="{A98EB3A5-4050-49A3-ACA6-6E6B31EADB63}" srcId="{295403FD-140C-4D3C-A178-C44EB022933D}" destId="{A0E7400B-F5EF-4CD4-93DA-2A4E122850A4}" srcOrd="9" destOrd="0" parTransId="{85D8458D-2FA0-4EF7-846F-A8DB8D19203F}" sibTransId="{2E3B2F13-D9EC-40A0-8CAF-F41BA458927F}"/>
    <dgm:cxn modelId="{E00495A7-FCCC-4874-9A60-9C7E3212077A}" type="presOf" srcId="{DB2AFEA6-5100-422C-ADD2-EAED7326EB1D}" destId="{D989DB8C-A720-4144-96F6-2E658D009F29}" srcOrd="0" destOrd="0" presId="urn:microsoft.com/office/officeart/2005/8/layout/default"/>
    <dgm:cxn modelId="{9F549AA8-C2E4-497D-8685-7BED8F2E1464}" srcId="{295403FD-140C-4D3C-A178-C44EB022933D}" destId="{E0C83A0E-8AA7-41B7-98E6-763ABAF684B1}" srcOrd="2" destOrd="0" parTransId="{A4F5EDD3-69D1-4A9F-BFD0-3652B3780E31}" sibTransId="{8087CF13-AA10-412F-8497-037D453FAC01}"/>
    <dgm:cxn modelId="{636B90B6-3FAB-4E88-BB4A-5D1616BF0ABB}" srcId="{295403FD-140C-4D3C-A178-C44EB022933D}" destId="{69A6AEC8-9246-4CA1-8D19-18A0592C26B4}" srcOrd="7" destOrd="0" parTransId="{AA11FB67-B725-4BBA-B07C-66012DA391CE}" sibTransId="{D6F26CFB-C308-4505-9FDB-B5E0FD44E176}"/>
    <dgm:cxn modelId="{0B508DC9-29C0-44C4-AF66-1F883DCB9898}" type="presOf" srcId="{A87C98FF-257A-4B17-B855-BB0481DC5375}" destId="{C4E390DE-9A19-4179-9285-F60244595267}" srcOrd="0" destOrd="0" presId="urn:microsoft.com/office/officeart/2005/8/layout/default"/>
    <dgm:cxn modelId="{9EFAE4D4-C9EF-4547-9914-A02833B19642}" type="presOf" srcId="{AB6B40D9-97EA-42D0-BE02-E688C4EAF8A8}" destId="{81CE8586-7D5E-4808-96FA-A518A0E4BE81}" srcOrd="0" destOrd="0" presId="urn:microsoft.com/office/officeart/2005/8/layout/default"/>
    <dgm:cxn modelId="{CE7D17E3-3B02-4564-BF0F-F5270DE4050D}" type="presOf" srcId="{6C43BB13-7873-456B-BCAB-DF279D78B98B}" destId="{8BB2620F-2622-4BDF-9AB3-143139D79015}" srcOrd="0" destOrd="0" presId="urn:microsoft.com/office/officeart/2005/8/layout/default"/>
    <dgm:cxn modelId="{CB72F21B-EB12-4008-B3CB-F6C699164FAE}" type="presParOf" srcId="{8CA17647-783A-4D69-B61F-1F280B8DE7F6}" destId="{D8752C1A-DA87-4155-903A-5F2A24FB39A9}" srcOrd="0" destOrd="0" presId="urn:microsoft.com/office/officeart/2005/8/layout/default"/>
    <dgm:cxn modelId="{73F764F4-04D4-4235-8759-5F00882C4BD3}" type="presParOf" srcId="{8CA17647-783A-4D69-B61F-1F280B8DE7F6}" destId="{F76977AD-DF17-4B6C-BDC9-D1D9EDF62F7F}" srcOrd="1" destOrd="0" presId="urn:microsoft.com/office/officeart/2005/8/layout/default"/>
    <dgm:cxn modelId="{5C09F7EF-2877-4A67-99C7-2D681DF149E9}" type="presParOf" srcId="{8CA17647-783A-4D69-B61F-1F280B8DE7F6}" destId="{81CE8586-7D5E-4808-96FA-A518A0E4BE81}" srcOrd="2" destOrd="0" presId="urn:microsoft.com/office/officeart/2005/8/layout/default"/>
    <dgm:cxn modelId="{43C0FE53-348E-4F00-BB75-9F7CE3812413}" type="presParOf" srcId="{8CA17647-783A-4D69-B61F-1F280B8DE7F6}" destId="{BECF931E-C7B1-4746-934C-803FECCAE26D}" srcOrd="3" destOrd="0" presId="urn:microsoft.com/office/officeart/2005/8/layout/default"/>
    <dgm:cxn modelId="{22DA4F6C-5164-407F-B7D3-FC770A3BAA31}" type="presParOf" srcId="{8CA17647-783A-4D69-B61F-1F280B8DE7F6}" destId="{A2FB26E1-6ED2-459D-827A-07B055CECC80}" srcOrd="4" destOrd="0" presId="urn:microsoft.com/office/officeart/2005/8/layout/default"/>
    <dgm:cxn modelId="{B353928A-3551-409D-9A6E-E8CA34AAA279}" type="presParOf" srcId="{8CA17647-783A-4D69-B61F-1F280B8DE7F6}" destId="{29F3F774-7F4E-473F-B3BF-94835C52232C}" srcOrd="5" destOrd="0" presId="urn:microsoft.com/office/officeart/2005/8/layout/default"/>
    <dgm:cxn modelId="{FBC94CF2-E8D6-495E-921A-052EF07A19B9}" type="presParOf" srcId="{8CA17647-783A-4D69-B61F-1F280B8DE7F6}" destId="{45AF172E-049C-4826-B279-BED74B15B4B2}" srcOrd="6" destOrd="0" presId="urn:microsoft.com/office/officeart/2005/8/layout/default"/>
    <dgm:cxn modelId="{73117544-8E7A-4718-8206-E856D1C38FC7}" type="presParOf" srcId="{8CA17647-783A-4D69-B61F-1F280B8DE7F6}" destId="{2D3022F6-CAA2-499F-9C6E-4F2A54CEF284}" srcOrd="7" destOrd="0" presId="urn:microsoft.com/office/officeart/2005/8/layout/default"/>
    <dgm:cxn modelId="{58C03A58-D7FC-4E06-9405-6C48BC9F1F56}" type="presParOf" srcId="{8CA17647-783A-4D69-B61F-1F280B8DE7F6}" destId="{D0BE30CD-8791-428D-B821-5C788E7C9846}" srcOrd="8" destOrd="0" presId="urn:microsoft.com/office/officeart/2005/8/layout/default"/>
    <dgm:cxn modelId="{704CF35B-3DB9-4944-97D3-00A096BDCB1B}" type="presParOf" srcId="{8CA17647-783A-4D69-B61F-1F280B8DE7F6}" destId="{39BECF48-0273-4804-B4FF-E4FAE4B496E0}" srcOrd="9" destOrd="0" presId="urn:microsoft.com/office/officeart/2005/8/layout/default"/>
    <dgm:cxn modelId="{AD5C9F4A-B80F-4246-82B2-C5ABEBE236F0}" type="presParOf" srcId="{8CA17647-783A-4D69-B61F-1F280B8DE7F6}" destId="{D989DB8C-A720-4144-96F6-2E658D009F29}" srcOrd="10" destOrd="0" presId="urn:microsoft.com/office/officeart/2005/8/layout/default"/>
    <dgm:cxn modelId="{0F81446E-9DEB-4F9A-A8FD-F35DA4F3E716}" type="presParOf" srcId="{8CA17647-783A-4D69-B61F-1F280B8DE7F6}" destId="{D752B872-AA00-4D95-A844-4FE4DB926ADD}" srcOrd="11" destOrd="0" presId="urn:microsoft.com/office/officeart/2005/8/layout/default"/>
    <dgm:cxn modelId="{34C52938-F182-4C10-8DC7-08078321ACB9}" type="presParOf" srcId="{8CA17647-783A-4D69-B61F-1F280B8DE7F6}" destId="{C4E390DE-9A19-4179-9285-F60244595267}" srcOrd="12" destOrd="0" presId="urn:microsoft.com/office/officeart/2005/8/layout/default"/>
    <dgm:cxn modelId="{53FBB1B1-F610-4F69-802B-CC3A1AD9219D}" type="presParOf" srcId="{8CA17647-783A-4D69-B61F-1F280B8DE7F6}" destId="{7E14D00C-3A8B-4AE3-B148-7A274FE5AF43}" srcOrd="13" destOrd="0" presId="urn:microsoft.com/office/officeart/2005/8/layout/default"/>
    <dgm:cxn modelId="{C18214C2-5807-467F-84D4-3EF1CD8AC426}" type="presParOf" srcId="{8CA17647-783A-4D69-B61F-1F280B8DE7F6}" destId="{94951054-7E19-473F-8578-50A0B425811C}" srcOrd="14" destOrd="0" presId="urn:microsoft.com/office/officeart/2005/8/layout/default"/>
    <dgm:cxn modelId="{338B10E3-5D7E-4A12-B02A-E58FCD37DD00}" type="presParOf" srcId="{8CA17647-783A-4D69-B61F-1F280B8DE7F6}" destId="{18546FD3-50D6-45E0-9209-CA16623E964E}" srcOrd="15" destOrd="0" presId="urn:microsoft.com/office/officeart/2005/8/layout/default"/>
    <dgm:cxn modelId="{6D503F42-395F-40F6-8076-DCD9D6C17DDC}" type="presParOf" srcId="{8CA17647-783A-4D69-B61F-1F280B8DE7F6}" destId="{8BB2620F-2622-4BDF-9AB3-143139D79015}" srcOrd="16" destOrd="0" presId="urn:microsoft.com/office/officeart/2005/8/layout/default"/>
    <dgm:cxn modelId="{FAE78811-5199-49CE-97B8-52CD68BEF33F}" type="presParOf" srcId="{8CA17647-783A-4D69-B61F-1F280B8DE7F6}" destId="{598911B7-3CF5-44D7-B4D6-57993C0AB345}" srcOrd="17" destOrd="0" presId="urn:microsoft.com/office/officeart/2005/8/layout/default"/>
    <dgm:cxn modelId="{C835DE1A-01CE-4475-9FEE-A213BBAE1FDC}" type="presParOf" srcId="{8CA17647-783A-4D69-B61F-1F280B8DE7F6}" destId="{A5AE888C-39CE-4BF6-9C24-61A977FE92BD}" srcOrd="18" destOrd="0" presId="urn:microsoft.com/office/officeart/2005/8/layout/default"/>
    <dgm:cxn modelId="{A6BCC15E-3103-4250-8E07-9E8077541472}" type="presParOf" srcId="{8CA17647-783A-4D69-B61F-1F280B8DE7F6}" destId="{F9EDCC3D-48ED-40D7-8E8A-BE64F0FB7C81}" srcOrd="19" destOrd="0" presId="urn:microsoft.com/office/officeart/2005/8/layout/default"/>
    <dgm:cxn modelId="{DFB03601-834A-47DE-BB99-845D8AFB05B8}" type="presParOf" srcId="{8CA17647-783A-4D69-B61F-1F280B8DE7F6}" destId="{B79C831F-EBA8-46AD-BE32-E0568CBD057F}" srcOrd="20" destOrd="0" presId="urn:microsoft.com/office/officeart/2005/8/layout/default"/>
    <dgm:cxn modelId="{74B64F40-A1D3-42B3-8A6F-B92E348A63DA}" type="presParOf" srcId="{8CA17647-783A-4D69-B61F-1F280B8DE7F6}" destId="{793F98E2-4201-4C6B-BBFA-D7757D04EF7D}" srcOrd="21" destOrd="0" presId="urn:microsoft.com/office/officeart/2005/8/layout/default"/>
    <dgm:cxn modelId="{18914F11-E459-412D-8B9C-8437AB900C88}" type="presParOf" srcId="{8CA17647-783A-4D69-B61F-1F280B8DE7F6}" destId="{DBFD90EC-CF08-452D-B5C9-C3ECD456AA62}" srcOrd="2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52C1A-DA87-4155-903A-5F2A24FB39A9}">
      <dsp:nvSpPr>
        <dsp:cNvPr id="0" name=""/>
        <dsp:cNvSpPr/>
      </dsp:nvSpPr>
      <dsp:spPr>
        <a:xfrm>
          <a:off x="2718"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Science studies to assess quality and impact of CCI data</a:t>
          </a:r>
        </a:p>
      </dsp:txBody>
      <dsp:txXfrm>
        <a:off x="2718" y="424924"/>
        <a:ext cx="2156560" cy="1293936"/>
      </dsp:txXfrm>
    </dsp:sp>
    <dsp:sp modelId="{81CE8586-7D5E-4808-96FA-A518A0E4BE81}">
      <dsp:nvSpPr>
        <dsp:cNvPr id="0" name=""/>
        <dsp:cNvSpPr/>
      </dsp:nvSpPr>
      <dsp:spPr>
        <a:xfrm>
          <a:off x="2374935"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Engage with climate science community</a:t>
          </a:r>
        </a:p>
      </dsp:txBody>
      <dsp:txXfrm>
        <a:off x="2374935" y="424924"/>
        <a:ext cx="2156560" cy="1293936"/>
      </dsp:txXfrm>
    </dsp:sp>
    <dsp:sp modelId="{A2FB26E1-6ED2-459D-827A-07B055CECC80}">
      <dsp:nvSpPr>
        <dsp:cNvPr id="0" name=""/>
        <dsp:cNvSpPr/>
      </dsp:nvSpPr>
      <dsp:spPr>
        <a:xfrm>
          <a:off x="4747152"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Integration across the CCI programme</a:t>
          </a:r>
        </a:p>
      </dsp:txBody>
      <dsp:txXfrm>
        <a:off x="4747152" y="424924"/>
        <a:ext cx="2156560" cy="1293936"/>
      </dsp:txXfrm>
    </dsp:sp>
    <dsp:sp modelId="{45AF172E-049C-4826-B279-BED74B15B4B2}">
      <dsp:nvSpPr>
        <dsp:cNvPr id="0" name=""/>
        <dsp:cNvSpPr/>
      </dsp:nvSpPr>
      <dsp:spPr>
        <a:xfrm>
          <a:off x="7119368"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CCI ECV dataset user requirements</a:t>
          </a:r>
        </a:p>
      </dsp:txBody>
      <dsp:txXfrm>
        <a:off x="7119368" y="424924"/>
        <a:ext cx="2156560" cy="1293936"/>
      </dsp:txXfrm>
    </dsp:sp>
    <dsp:sp modelId="{D0BE30CD-8791-428D-B821-5C788E7C9846}">
      <dsp:nvSpPr>
        <dsp:cNvPr id="0" name=""/>
        <dsp:cNvSpPr/>
      </dsp:nvSpPr>
      <dsp:spPr>
        <a:xfrm>
          <a:off x="2718"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Advance ECV uncertainty characterisation</a:t>
          </a:r>
        </a:p>
      </dsp:txBody>
      <dsp:txXfrm>
        <a:off x="2718" y="1934516"/>
        <a:ext cx="2156560" cy="1293936"/>
      </dsp:txXfrm>
    </dsp:sp>
    <dsp:sp modelId="{D989DB8C-A720-4144-96F6-2E658D009F29}">
      <dsp:nvSpPr>
        <dsp:cNvPr id="0" name=""/>
        <dsp:cNvSpPr/>
      </dsp:nvSpPr>
      <dsp:spPr>
        <a:xfrm>
          <a:off x="2374935"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Build links with the climate modelling community</a:t>
          </a:r>
        </a:p>
      </dsp:txBody>
      <dsp:txXfrm>
        <a:off x="2374935" y="1934516"/>
        <a:ext cx="2156560" cy="1293936"/>
      </dsp:txXfrm>
    </dsp:sp>
    <dsp:sp modelId="{C4E390DE-9A19-4179-9285-F60244595267}">
      <dsp:nvSpPr>
        <dsp:cNvPr id="0" name=""/>
        <dsp:cNvSpPr/>
      </dsp:nvSpPr>
      <dsp:spPr>
        <a:xfrm>
          <a:off x="4747152"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Promote CCI data use in climate models</a:t>
          </a:r>
        </a:p>
      </dsp:txBody>
      <dsp:txXfrm>
        <a:off x="4747152" y="1934516"/>
        <a:ext cx="2156560" cy="1293936"/>
      </dsp:txXfrm>
    </dsp:sp>
    <dsp:sp modelId="{94951054-7E19-473F-8578-50A0B425811C}">
      <dsp:nvSpPr>
        <dsp:cNvPr id="0" name=""/>
        <dsp:cNvSpPr/>
      </dsp:nvSpPr>
      <dsp:spPr>
        <a:xfrm>
          <a:off x="7119368"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Support model evaluation with CCI data</a:t>
          </a:r>
        </a:p>
      </dsp:txBody>
      <dsp:txXfrm>
        <a:off x="7119368" y="1934516"/>
        <a:ext cx="2156560" cy="1293936"/>
      </dsp:txXfrm>
    </dsp:sp>
    <dsp:sp modelId="{8BB2620F-2622-4BDF-9AB3-143139D79015}">
      <dsp:nvSpPr>
        <dsp:cNvPr id="0" name=""/>
        <dsp:cNvSpPr/>
      </dsp:nvSpPr>
      <dsp:spPr>
        <a:xfrm>
          <a:off x="2718"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Provide feedback to CCI teams</a:t>
          </a:r>
        </a:p>
      </dsp:txBody>
      <dsp:txXfrm>
        <a:off x="2718" y="3444109"/>
        <a:ext cx="2156560" cy="1293936"/>
      </dsp:txXfrm>
    </dsp:sp>
    <dsp:sp modelId="{A5AE888C-39CE-4BF6-9C24-61A977FE92BD}">
      <dsp:nvSpPr>
        <dsp:cNvPr id="0" name=""/>
        <dsp:cNvSpPr/>
      </dsp:nvSpPr>
      <dsp:spPr>
        <a:xfrm>
          <a:off x="2374935"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Improve access to ECV datasets through tools and databases</a:t>
          </a:r>
        </a:p>
      </dsp:txBody>
      <dsp:txXfrm>
        <a:off x="2374935" y="3444109"/>
        <a:ext cx="2156560" cy="1293936"/>
      </dsp:txXfrm>
    </dsp:sp>
    <dsp:sp modelId="{B79C831F-EBA8-46AD-BE32-E0568CBD057F}">
      <dsp:nvSpPr>
        <dsp:cNvPr id="0" name=""/>
        <dsp:cNvSpPr/>
      </dsp:nvSpPr>
      <dsp:spPr>
        <a:xfrm>
          <a:off x="4747152"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Publish scientific papers</a:t>
          </a:r>
        </a:p>
      </dsp:txBody>
      <dsp:txXfrm>
        <a:off x="4747152" y="3444109"/>
        <a:ext cx="2156560" cy="1293936"/>
      </dsp:txXfrm>
    </dsp:sp>
    <dsp:sp modelId="{DBFD90EC-CF08-452D-B5C9-C3ECD456AA62}">
      <dsp:nvSpPr>
        <dsp:cNvPr id="0" name=""/>
        <dsp:cNvSpPr/>
      </dsp:nvSpPr>
      <dsp:spPr>
        <a:xfrm>
          <a:off x="7119368"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Gap analysis</a:t>
          </a:r>
        </a:p>
      </dsp:txBody>
      <dsp:txXfrm>
        <a:off x="7119368" y="3444109"/>
        <a:ext cx="2156560" cy="12939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5A633-B808-48F6-9970-E070442D3910}" type="datetimeFigureOut">
              <a:rPr lang="en-GB" smtClean="0"/>
              <a:t>04/09/2026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1A67D-888B-4678-A897-B475DB5A0E94}" type="slidenum">
              <a:rPr lang="en-GB" smtClean="0"/>
              <a:t>‹#›</a:t>
            </a:fld>
            <a:endParaRPr lang="en-GB"/>
          </a:p>
        </p:txBody>
      </p:sp>
    </p:spTree>
    <p:extLst>
      <p:ext uri="{BB962C8B-B14F-4D97-AF65-F5344CB8AC3E}">
        <p14:creationId xmlns:p14="http://schemas.microsoft.com/office/powerpoint/2010/main" val="2193005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 quick intro</a:t>
            </a:r>
          </a:p>
        </p:txBody>
      </p:sp>
      <p:sp>
        <p:nvSpPr>
          <p:cNvPr id="4" name="Slide Number Placeholder 3"/>
          <p:cNvSpPr>
            <a:spLocks noGrp="1"/>
          </p:cNvSpPr>
          <p:nvPr>
            <p:ph type="sldNum" sz="quarter" idx="5"/>
          </p:nvPr>
        </p:nvSpPr>
        <p:spPr/>
        <p:txBody>
          <a:bodyPr/>
          <a:lstStyle/>
          <a:p>
            <a:fld id="{F511A67D-888B-4678-A897-B475DB5A0E94}" type="slidenum">
              <a:rPr lang="en-GB" smtClean="0"/>
              <a:t>1</a:t>
            </a:fld>
            <a:endParaRPr lang="en-GB"/>
          </a:p>
        </p:txBody>
      </p:sp>
    </p:spTree>
    <p:extLst>
      <p:ext uri="{BB962C8B-B14F-4D97-AF65-F5344CB8AC3E}">
        <p14:creationId xmlns:p14="http://schemas.microsoft.com/office/powerpoint/2010/main" val="4135873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E830-23A1-7510-E2A4-F313D5871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9F09D-7DBA-BF9A-838E-DD489E77A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07A920-304D-030C-DBA1-20BF2FC91FCC}"/>
              </a:ext>
            </a:extLst>
          </p:cNvPr>
          <p:cNvSpPr>
            <a:spLocks noGrp="1"/>
          </p:cNvSpPr>
          <p:nvPr>
            <p:ph type="body" idx="1"/>
          </p:nvPr>
        </p:nvSpPr>
        <p:spPr/>
        <p:txBody>
          <a:bodyPr/>
          <a:lstStyle/>
          <a:p>
            <a:r>
              <a:rPr lang="en-GB"/>
              <a:t>Work continues plus a hydrometeorology study from Daniele</a:t>
            </a:r>
          </a:p>
        </p:txBody>
      </p:sp>
      <p:sp>
        <p:nvSpPr>
          <p:cNvPr id="4" name="Slide Number Placeholder 3">
            <a:extLst>
              <a:ext uri="{FF2B5EF4-FFF2-40B4-BE49-F238E27FC236}">
                <a16:creationId xmlns:a16="http://schemas.microsoft.com/office/drawing/2014/main" id="{F3C25B4F-09C7-A979-6A6E-7E80583D8B00}"/>
              </a:ext>
            </a:extLst>
          </p:cNvPr>
          <p:cNvSpPr>
            <a:spLocks noGrp="1"/>
          </p:cNvSpPr>
          <p:nvPr>
            <p:ph type="sldNum" sz="quarter" idx="5"/>
          </p:nvPr>
        </p:nvSpPr>
        <p:spPr/>
        <p:txBody>
          <a:bodyPr/>
          <a:lstStyle/>
          <a:p>
            <a:fld id="{F511A67D-888B-4678-A897-B475DB5A0E94}" type="slidenum">
              <a:rPr lang="en-GB" smtClean="0"/>
              <a:t>17</a:t>
            </a:fld>
            <a:endParaRPr lang="en-GB"/>
          </a:p>
        </p:txBody>
      </p:sp>
    </p:spTree>
    <p:extLst>
      <p:ext uri="{BB962C8B-B14F-4D97-AF65-F5344CB8AC3E}">
        <p14:creationId xmlns:p14="http://schemas.microsoft.com/office/powerpoint/2010/main" val="190986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Partners – climate modelling expertise from across Europe</a:t>
            </a:r>
          </a:p>
        </p:txBody>
      </p:sp>
      <p:sp>
        <p:nvSpPr>
          <p:cNvPr id="4" name="Slide Number Placeholder 3"/>
          <p:cNvSpPr>
            <a:spLocks noGrp="1"/>
          </p:cNvSpPr>
          <p:nvPr>
            <p:ph type="sldNum" sz="quarter" idx="5"/>
          </p:nvPr>
        </p:nvSpPr>
        <p:spPr/>
        <p:txBody>
          <a:bodyPr/>
          <a:lstStyle/>
          <a:p>
            <a:fld id="{F511A67D-888B-4678-A897-B475DB5A0E94}" type="slidenum">
              <a:rPr lang="en-GB" smtClean="0"/>
              <a:t>2</a:t>
            </a:fld>
            <a:endParaRPr lang="en-GB"/>
          </a:p>
        </p:txBody>
      </p:sp>
    </p:spTree>
    <p:extLst>
      <p:ext uri="{BB962C8B-B14F-4D97-AF65-F5344CB8AC3E}">
        <p14:creationId xmlns:p14="http://schemas.microsoft.com/office/powerpoint/2010/main" val="239957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Longer talk through each</a:t>
            </a:r>
          </a:p>
        </p:txBody>
      </p:sp>
      <p:sp>
        <p:nvSpPr>
          <p:cNvPr id="4" name="Slide Number Placeholder 3"/>
          <p:cNvSpPr>
            <a:spLocks noGrp="1"/>
          </p:cNvSpPr>
          <p:nvPr>
            <p:ph type="sldNum" sz="quarter" idx="5"/>
          </p:nvPr>
        </p:nvSpPr>
        <p:spPr/>
        <p:txBody>
          <a:bodyPr/>
          <a:lstStyle/>
          <a:p>
            <a:fld id="{F511A67D-888B-4678-A897-B475DB5A0E94}" type="slidenum">
              <a:rPr lang="en-GB" smtClean="0"/>
              <a:t>3</a:t>
            </a:fld>
            <a:endParaRPr lang="en-GB"/>
          </a:p>
        </p:txBody>
      </p:sp>
    </p:spTree>
    <p:extLst>
      <p:ext uri="{BB962C8B-B14F-4D97-AF65-F5344CB8AC3E}">
        <p14:creationId xmlns:p14="http://schemas.microsoft.com/office/powerpoint/2010/main" val="83020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Who we interact with:</a:t>
            </a:r>
          </a:p>
          <a:p>
            <a:pPr marL="285750" indent="-285750">
              <a:buFont typeface="Arial" panose="020B0604020202020204" pitchFamily="34" charset="0"/>
              <a:buChar char="•"/>
            </a:pPr>
            <a:r>
              <a:rPr lang="en-GB"/>
              <a:t>CCI ECV Projects</a:t>
            </a:r>
          </a:p>
          <a:p>
            <a:pPr marL="285750" indent="-285750">
              <a:buFont typeface="Arial" panose="020B0604020202020204" pitchFamily="34" charset="0"/>
              <a:buChar char="•"/>
            </a:pPr>
            <a:r>
              <a:rPr lang="en-GB"/>
              <a:t>EO bodies</a:t>
            </a:r>
          </a:p>
          <a:p>
            <a:pPr marL="285750" indent="-285750">
              <a:buFont typeface="Arial" panose="020B0604020202020204" pitchFamily="34" charset="0"/>
              <a:buChar char="•"/>
            </a:pPr>
            <a:r>
              <a:rPr lang="en-GB"/>
              <a:t>Tools</a:t>
            </a:r>
          </a:p>
          <a:p>
            <a:pPr marL="285750" indent="-285750">
              <a:buFont typeface="Arial" panose="020B0604020202020204" pitchFamily="34" charset="0"/>
              <a:buChar char="•"/>
            </a:pPr>
            <a:r>
              <a:rPr lang="en-GB"/>
              <a:t>Climate modelling – NMHS, CMIP, CORDEX</a:t>
            </a:r>
          </a:p>
          <a:p>
            <a:pPr marL="285750" indent="-285750">
              <a:buFont typeface="Arial" panose="020B0604020202020204" pitchFamily="34" charset="0"/>
              <a:buChar char="•"/>
            </a:pPr>
            <a:r>
              <a:rPr lang="en-GB"/>
              <a:t>Climate monitoring</a:t>
            </a:r>
          </a:p>
          <a:p>
            <a:endParaRPr lang="en-GB"/>
          </a:p>
          <a:p>
            <a:r>
              <a:rPr lang="en-GB"/>
              <a:t>These fall under : studies, comms, tools</a:t>
            </a:r>
          </a:p>
        </p:txBody>
      </p:sp>
      <p:sp>
        <p:nvSpPr>
          <p:cNvPr id="4" name="Slide Number Placeholder 3"/>
          <p:cNvSpPr>
            <a:spLocks noGrp="1"/>
          </p:cNvSpPr>
          <p:nvPr>
            <p:ph type="sldNum" sz="quarter" idx="5"/>
          </p:nvPr>
        </p:nvSpPr>
        <p:spPr/>
        <p:txBody>
          <a:bodyPr/>
          <a:lstStyle/>
          <a:p>
            <a:fld id="{F511A67D-888B-4678-A897-B475DB5A0E94}" type="slidenum">
              <a:rPr lang="en-GB" smtClean="0"/>
              <a:t>4</a:t>
            </a:fld>
            <a:endParaRPr lang="en-GB"/>
          </a:p>
        </p:txBody>
      </p:sp>
    </p:spTree>
    <p:extLst>
      <p:ext uri="{BB962C8B-B14F-4D97-AF65-F5344CB8AC3E}">
        <p14:creationId xmlns:p14="http://schemas.microsoft.com/office/powerpoint/2010/main" val="1551050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Optional studies extending all of these to a second phase (apart from 5.8) have now been kicked off.</a:t>
            </a:r>
          </a:p>
        </p:txBody>
      </p:sp>
      <p:sp>
        <p:nvSpPr>
          <p:cNvPr id="4" name="Slide Number Placeholder 3"/>
          <p:cNvSpPr>
            <a:spLocks noGrp="1"/>
          </p:cNvSpPr>
          <p:nvPr>
            <p:ph type="sldNum" sz="quarter" idx="5"/>
          </p:nvPr>
        </p:nvSpPr>
        <p:spPr/>
        <p:txBody>
          <a:bodyPr/>
          <a:lstStyle/>
          <a:p>
            <a:fld id="{F511A67D-888B-4678-A897-B475DB5A0E94}" type="slidenum">
              <a:rPr lang="en-GB" smtClean="0"/>
              <a:t>5</a:t>
            </a:fld>
            <a:endParaRPr lang="en-GB"/>
          </a:p>
        </p:txBody>
      </p:sp>
    </p:spTree>
    <p:extLst>
      <p:ext uri="{BB962C8B-B14F-4D97-AF65-F5344CB8AC3E}">
        <p14:creationId xmlns:p14="http://schemas.microsoft.com/office/powerpoint/2010/main" val="1033214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Real summary of each – Kirsti Friday morning</a:t>
            </a:r>
          </a:p>
        </p:txBody>
      </p:sp>
      <p:sp>
        <p:nvSpPr>
          <p:cNvPr id="4" name="Slide Number Placeholder 3"/>
          <p:cNvSpPr>
            <a:spLocks noGrp="1"/>
          </p:cNvSpPr>
          <p:nvPr>
            <p:ph type="sldNum" sz="quarter" idx="5"/>
          </p:nvPr>
        </p:nvSpPr>
        <p:spPr/>
        <p:txBody>
          <a:bodyPr/>
          <a:lstStyle/>
          <a:p>
            <a:fld id="{F511A67D-888B-4678-A897-B475DB5A0E94}" type="slidenum">
              <a:rPr lang="en-GB" smtClean="0"/>
              <a:t>6</a:t>
            </a:fld>
            <a:endParaRPr lang="en-GB"/>
          </a:p>
        </p:txBody>
      </p:sp>
    </p:spTree>
    <p:extLst>
      <p:ext uri="{BB962C8B-B14F-4D97-AF65-F5344CB8AC3E}">
        <p14:creationId xmlns:p14="http://schemas.microsoft.com/office/powerpoint/2010/main" val="463220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CMUG adds diagnostics and metrics for CCI datasets into </a:t>
            </a:r>
            <a:r>
              <a:rPr lang="en-GB" err="1"/>
              <a:t>ESMValTool</a:t>
            </a:r>
            <a:r>
              <a:rPr lang="en-GB"/>
              <a:t> to make them easier for modellers to use. Also trying to improve and facilitate use of uncertainties supplied by CCI projects through </a:t>
            </a:r>
            <a:r>
              <a:rPr lang="en-GB" err="1"/>
              <a:t>ESMValTool</a:t>
            </a:r>
            <a:r>
              <a:rPr lang="en-GB"/>
              <a:t> – treatment of uncertainties needs work</a:t>
            </a:r>
          </a:p>
        </p:txBody>
      </p:sp>
      <p:sp>
        <p:nvSpPr>
          <p:cNvPr id="4" name="Slide Number Placeholder 3"/>
          <p:cNvSpPr>
            <a:spLocks noGrp="1"/>
          </p:cNvSpPr>
          <p:nvPr>
            <p:ph type="sldNum" sz="quarter" idx="5"/>
          </p:nvPr>
        </p:nvSpPr>
        <p:spPr/>
        <p:txBody>
          <a:bodyPr/>
          <a:lstStyle/>
          <a:p>
            <a:fld id="{F511A67D-888B-4678-A897-B475DB5A0E94}" type="slidenum">
              <a:rPr lang="en-GB" smtClean="0"/>
              <a:t>8</a:t>
            </a:fld>
            <a:endParaRPr lang="en-GB"/>
          </a:p>
        </p:txBody>
      </p:sp>
    </p:spTree>
    <p:extLst>
      <p:ext uri="{BB962C8B-B14F-4D97-AF65-F5344CB8AC3E}">
        <p14:creationId xmlns:p14="http://schemas.microsoft.com/office/powerpoint/2010/main" val="1902618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chemeClr val="bg1"/>
                </a:solidFill>
                <a:latin typeface="Arial"/>
                <a:ea typeface="+mn-lt"/>
                <a:cs typeface="+mn-lt"/>
              </a:rPr>
              <a:t>Cloud classes derived from high resolution satellite </a:t>
            </a:r>
            <a:r>
              <a:rPr lang="en-GB" err="1">
                <a:solidFill>
                  <a:schemeClr val="bg1"/>
                </a:solidFill>
                <a:latin typeface="Arial"/>
                <a:ea typeface="+mn-lt"/>
                <a:cs typeface="+mn-lt"/>
              </a:rPr>
              <a:t>obs</a:t>
            </a:r>
            <a:r>
              <a:rPr lang="en-GB">
                <a:solidFill>
                  <a:schemeClr val="bg1"/>
                </a:solidFill>
                <a:latin typeface="Arial"/>
                <a:ea typeface="+mn-lt"/>
                <a:cs typeface="+mn-lt"/>
              </a:rPr>
              <a:t> and coarse resolution climate models using a deep neural network for cloud MODIS pixels.</a:t>
            </a:r>
          </a:p>
          <a:p>
            <a:r>
              <a:rPr lang="en-GB">
                <a:solidFill>
                  <a:schemeClr val="bg1"/>
                </a:solidFill>
                <a:latin typeface="Arial"/>
                <a:ea typeface="+mn-lt"/>
                <a:cs typeface="+mn-lt"/>
              </a:rPr>
              <a:t>These classes train a  random forest regression model to produce cloud class distributions</a:t>
            </a:r>
          </a:p>
          <a:p>
            <a:endParaRPr lang="en-GB"/>
          </a:p>
        </p:txBody>
      </p:sp>
      <p:sp>
        <p:nvSpPr>
          <p:cNvPr id="4" name="Slide Number Placeholder 3"/>
          <p:cNvSpPr>
            <a:spLocks noGrp="1"/>
          </p:cNvSpPr>
          <p:nvPr>
            <p:ph type="sldNum" sz="quarter" idx="5"/>
          </p:nvPr>
        </p:nvSpPr>
        <p:spPr/>
        <p:txBody>
          <a:bodyPr/>
          <a:lstStyle/>
          <a:p>
            <a:fld id="{F511A67D-888B-4678-A897-B475DB5A0E94}" type="slidenum">
              <a:rPr lang="en-GB" smtClean="0"/>
              <a:t>9</a:t>
            </a:fld>
            <a:endParaRPr lang="en-GB"/>
          </a:p>
        </p:txBody>
      </p:sp>
    </p:spTree>
    <p:extLst>
      <p:ext uri="{BB962C8B-B14F-4D97-AF65-F5344CB8AC3E}">
        <p14:creationId xmlns:p14="http://schemas.microsoft.com/office/powerpoint/2010/main" val="2035046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Work continues plus a hydrometeorology study from Daniele</a:t>
            </a:r>
          </a:p>
        </p:txBody>
      </p:sp>
      <p:sp>
        <p:nvSpPr>
          <p:cNvPr id="4" name="Slide Number Placeholder 3"/>
          <p:cNvSpPr>
            <a:spLocks noGrp="1"/>
          </p:cNvSpPr>
          <p:nvPr>
            <p:ph type="sldNum" sz="quarter" idx="5"/>
          </p:nvPr>
        </p:nvSpPr>
        <p:spPr/>
        <p:txBody>
          <a:bodyPr/>
          <a:lstStyle/>
          <a:p>
            <a:fld id="{F511A67D-888B-4678-A897-B475DB5A0E94}" type="slidenum">
              <a:rPr lang="en-GB" smtClean="0"/>
              <a:t>10</a:t>
            </a:fld>
            <a:endParaRPr lang="en-GB"/>
          </a:p>
        </p:txBody>
      </p:sp>
    </p:spTree>
    <p:extLst>
      <p:ext uri="{BB962C8B-B14F-4D97-AF65-F5344CB8AC3E}">
        <p14:creationId xmlns:p14="http://schemas.microsoft.com/office/powerpoint/2010/main" val="238312565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842433" y="6430435"/>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1067"/>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10384367" y="207436"/>
            <a:ext cx="1612900" cy="62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218017" y="6125206"/>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10386486" y="6532036"/>
            <a:ext cx="1593849" cy="19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222253" y="6385984"/>
            <a:ext cx="1176443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230717" y="6544735"/>
            <a:ext cx="9101667" cy="148167"/>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819148" y="3886201"/>
            <a:ext cx="10598400" cy="485774"/>
          </a:xfrm>
        </p:spPr>
        <p:txBody>
          <a:bodyPr>
            <a:spAutoFit/>
          </a:bodyPr>
          <a:lstStyle>
            <a:lvl1pPr marL="0" indent="0">
              <a:buFont typeface="Verdana" pitchFamily="34" charset="0"/>
              <a:buNone/>
              <a:defRPr sz="2400">
                <a:solidFill>
                  <a:schemeClr val="bg1"/>
                </a:solidFill>
              </a:defRPr>
            </a:lvl1pPr>
          </a:lstStyle>
          <a:p>
            <a:pPr lvl="0"/>
            <a:r>
              <a:rPr lang="en-US" noProof="0"/>
              <a:t>Click to edit Master subtitle style</a:t>
            </a:r>
            <a:endParaRPr lang="en-GB" noProof="0"/>
          </a:p>
        </p:txBody>
      </p:sp>
      <p:sp>
        <p:nvSpPr>
          <p:cNvPr id="56325" name="Rectangle 6"/>
          <p:cNvSpPr>
            <a:spLocks noGrp="1" noChangeArrowheads="1"/>
          </p:cNvSpPr>
          <p:nvPr>
            <p:ph type="ctrTitle"/>
          </p:nvPr>
        </p:nvSpPr>
        <p:spPr>
          <a:xfrm>
            <a:off x="783169" y="2490151"/>
            <a:ext cx="10596033" cy="748988"/>
          </a:xfrm>
          <a:prstGeom prst="rect">
            <a:avLst/>
          </a:prstGeom>
        </p:spPr>
        <p:txBody>
          <a:bodyPr/>
          <a:lstStyle>
            <a:lvl1pPr>
              <a:defRPr sz="4267">
                <a:solidFill>
                  <a:srgbClr val="FFFFFF"/>
                </a:solidFill>
              </a:defRPr>
            </a:lvl1pPr>
          </a:lstStyle>
          <a:p>
            <a:pPr lvl="0"/>
            <a:r>
              <a:rPr lang="en-US" noProof="0"/>
              <a:t>Click to edit Master title style</a:t>
            </a:r>
            <a:endParaRPr lang="en-GB" noProof="0"/>
          </a:p>
        </p:txBody>
      </p:sp>
    </p:spTree>
    <p:extLst>
      <p:ext uri="{BB962C8B-B14F-4D97-AF65-F5344CB8AC3E}">
        <p14:creationId xmlns:p14="http://schemas.microsoft.com/office/powerpoint/2010/main" val="655280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497941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633338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7241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964408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2669062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614279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012228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932573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443817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9928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0">
              <a:defRPr baseline="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a:p>
        </p:txBody>
      </p:sp>
    </p:spTree>
    <p:extLst>
      <p:ext uri="{BB962C8B-B14F-4D97-AF65-F5344CB8AC3E}">
        <p14:creationId xmlns:p14="http://schemas.microsoft.com/office/powerpoint/2010/main" val="1637041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70496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6000" y="3296485"/>
            <a:ext cx="10385400" cy="1764585"/>
          </a:xfrm>
        </p:spPr>
        <p:txBody>
          <a:bodyPr anchor="t"/>
          <a:lstStyle>
            <a:lvl1pPr algn="l">
              <a:defRPr sz="5333" b="0" cap="all">
                <a:solidFill>
                  <a:srgbClr val="0098DB"/>
                </a:solidFill>
              </a:defRPr>
            </a:lvl1pPr>
          </a:lstStyle>
          <a:p>
            <a:r>
              <a:rPr lang="en-US" noProof="0"/>
              <a:t>Click to edit Master title style</a:t>
            </a:r>
            <a:endParaRPr lang="en-GB" noProof="0"/>
          </a:p>
        </p:txBody>
      </p:sp>
      <p:sp>
        <p:nvSpPr>
          <p:cNvPr id="3" name="Text Placeholder 2"/>
          <p:cNvSpPr>
            <a:spLocks noGrp="1"/>
          </p:cNvSpPr>
          <p:nvPr>
            <p:ph type="body" idx="1"/>
          </p:nvPr>
        </p:nvSpPr>
        <p:spPr>
          <a:xfrm>
            <a:off x="816000" y="1796296"/>
            <a:ext cx="10385400" cy="1500187"/>
          </a:xfrm>
        </p:spPr>
        <p:txBody>
          <a:bodyPr anchor="b"/>
          <a:lstStyle>
            <a:lvl1pPr marL="0" indent="0">
              <a:buNone/>
              <a:defRPr sz="2667"/>
            </a:lvl1pPr>
            <a:lvl2pPr marL="609570" indent="0">
              <a:buNone/>
              <a:defRPr sz="2400"/>
            </a:lvl2pPr>
            <a:lvl3pPr marL="1219140" indent="0">
              <a:buNone/>
              <a:defRPr sz="2133"/>
            </a:lvl3pPr>
            <a:lvl4pPr marL="1828709" indent="0">
              <a:buNone/>
              <a:defRPr sz="1867"/>
            </a:lvl4pPr>
            <a:lvl5pPr marL="2438278" indent="0">
              <a:buNone/>
              <a:defRPr sz="1867"/>
            </a:lvl5pPr>
            <a:lvl6pPr marL="3047848" indent="0">
              <a:buNone/>
              <a:defRPr sz="1867"/>
            </a:lvl6pPr>
            <a:lvl7pPr marL="3657418" indent="0">
              <a:buNone/>
              <a:defRPr sz="1867"/>
            </a:lvl7pPr>
            <a:lvl8pPr marL="4266987" indent="0">
              <a:buNone/>
              <a:defRPr sz="1867"/>
            </a:lvl8pPr>
            <a:lvl9pPr marL="4876557" indent="0">
              <a:buNone/>
              <a:defRPr sz="1867"/>
            </a:lvl9pPr>
          </a:lstStyle>
          <a:p>
            <a:pPr lvl="0"/>
            <a:r>
              <a:rPr lang="en-US" noProof="0"/>
              <a:t>Edit Master text styles</a:t>
            </a:r>
          </a:p>
        </p:txBody>
      </p:sp>
    </p:spTree>
    <p:extLst>
      <p:ext uri="{BB962C8B-B14F-4D97-AF65-F5344CB8AC3E}">
        <p14:creationId xmlns:p14="http://schemas.microsoft.com/office/powerpoint/2010/main" val="950051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821268" y="1673225"/>
            <a:ext cx="5185835"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7" y="1673225"/>
            <a:ext cx="5184000"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976563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5497" y="1666800"/>
            <a:ext cx="5193600" cy="496800"/>
          </a:xfrm>
        </p:spPr>
        <p:txBody>
          <a:bodyPr anchor="b"/>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noProof="0"/>
              <a:t>Edit Master text styles</a:t>
            </a:r>
          </a:p>
        </p:txBody>
      </p:sp>
      <p:sp>
        <p:nvSpPr>
          <p:cNvPr id="5" name="Text Placeholder 4"/>
          <p:cNvSpPr>
            <a:spLocks noGrp="1"/>
          </p:cNvSpPr>
          <p:nvPr>
            <p:ph type="body" sz="quarter" idx="3"/>
          </p:nvPr>
        </p:nvSpPr>
        <p:spPr>
          <a:xfrm>
            <a:off x="6193368" y="1666875"/>
            <a:ext cx="5195221" cy="495324"/>
          </a:xfrm>
        </p:spPr>
        <p:txBody>
          <a:bodyPr anchor="b"/>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noProof="0"/>
              <a:t>Edit Master text styles</a:t>
            </a:r>
          </a:p>
        </p:txBody>
      </p:sp>
      <p:sp>
        <p:nvSpPr>
          <p:cNvPr id="6" name="Content Placeholder 5"/>
          <p:cNvSpPr>
            <a:spLocks noGrp="1"/>
          </p:cNvSpPr>
          <p:nvPr>
            <p:ph sz="quarter" idx="4"/>
          </p:nvPr>
        </p:nvSpPr>
        <p:spPr>
          <a:xfrm>
            <a:off x="6193368" y="2174878"/>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Content Placeholder 5"/>
          <p:cNvSpPr>
            <a:spLocks noGrp="1"/>
          </p:cNvSpPr>
          <p:nvPr>
            <p:ph sz="quarter" idx="10"/>
          </p:nvPr>
        </p:nvSpPr>
        <p:spPr>
          <a:xfrm>
            <a:off x="825600" y="2174403"/>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itle 1"/>
          <p:cNvSpPr>
            <a:spLocks noGrp="1"/>
          </p:cNvSpPr>
          <p:nvPr>
            <p:ph type="title"/>
          </p:nvPr>
        </p:nvSpPr>
        <p:spPr>
          <a:xfrm>
            <a:off x="190783" y="214289"/>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88547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90783" y="214289"/>
            <a:ext cx="9566461" cy="543675"/>
          </a:xfrm>
          <a:prstGeom prst="rect">
            <a:avLst/>
          </a:prstGeom>
          <a:noFill/>
          <a:ln>
            <a:noFill/>
          </a:ln>
        </p:spPr>
        <p:txBody>
          <a:bodyPr/>
          <a:lstStyle>
            <a:lvl1pPr>
              <a:defRPr lang="en-GB" sz="2933" b="0" dirty="0" smtClean="0">
                <a:solidFill>
                  <a:srgbClr val="0070C0"/>
                </a:solidFill>
                <a:latin typeface="Verdana"/>
                <a:ea typeface="+mj-ea"/>
                <a:cs typeface="Verdana"/>
              </a:defRPr>
            </a:lvl1pPr>
          </a:lstStyle>
          <a:p>
            <a:pPr lvl="0"/>
            <a:r>
              <a:rPr lang="en-US"/>
              <a:t>Click to edit Master title style</a:t>
            </a:r>
            <a:endParaRPr lang="en-GB"/>
          </a:p>
        </p:txBody>
      </p:sp>
    </p:spTree>
    <p:extLst>
      <p:ext uri="{BB962C8B-B14F-4D97-AF65-F5344CB8AC3E}">
        <p14:creationId xmlns:p14="http://schemas.microsoft.com/office/powerpoint/2010/main" val="101827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322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9" y="1666878"/>
            <a:ext cx="6625167" cy="4324351"/>
          </a:xfrm>
        </p:spPr>
        <p:txBody>
          <a:bodyPr/>
          <a:lstStyle>
            <a:lvl1pPr>
              <a:defRPr sz="1867"/>
            </a:lvl1pPr>
            <a:lvl2pPr>
              <a:defRPr sz="1867"/>
            </a:lvl2pPr>
            <a:lvl3pPr>
              <a:defRPr sz="1867"/>
            </a:lvl3pPr>
            <a:lvl4pPr>
              <a:defRPr sz="1867"/>
            </a:lvl4pPr>
            <a:lvl5pPr>
              <a:defRPr sz="1867"/>
            </a:lvl5pPr>
            <a:lvl6pPr>
              <a:defRPr sz="2667"/>
            </a:lvl6pPr>
            <a:lvl7pPr>
              <a:defRPr sz="2667"/>
            </a:lvl7pPr>
            <a:lvl8pPr>
              <a:defRPr sz="2667"/>
            </a:lvl8pPr>
            <a:lvl9pPr>
              <a:defRPr sz="2667"/>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ext Placeholder 3"/>
          <p:cNvSpPr>
            <a:spLocks noGrp="1"/>
          </p:cNvSpPr>
          <p:nvPr>
            <p:ph type="body" sz="half" idx="2"/>
          </p:nvPr>
        </p:nvSpPr>
        <p:spPr>
          <a:xfrm>
            <a:off x="825500" y="1666803"/>
            <a:ext cx="3795184" cy="4324351"/>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noProof="0"/>
              <a:t>Edit Master text styles</a:t>
            </a:r>
          </a:p>
        </p:txBody>
      </p:sp>
      <p:sp>
        <p:nvSpPr>
          <p:cNvPr id="5" name="Title 1"/>
          <p:cNvSpPr>
            <a:spLocks noGrp="1"/>
          </p:cNvSpPr>
          <p:nvPr>
            <p:ph type="title"/>
          </p:nvPr>
        </p:nvSpPr>
        <p:spPr>
          <a:xfrm>
            <a:off x="190783" y="214289"/>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83506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6000" y="4997211"/>
            <a:ext cx="7910400" cy="379656"/>
          </a:xfrm>
        </p:spPr>
        <p:txBody>
          <a:bodyPr anchor="b"/>
          <a:lstStyle>
            <a:lvl1pPr algn="l">
              <a:defRPr sz="1867" b="1"/>
            </a:lvl1pPr>
          </a:lstStyle>
          <a:p>
            <a:r>
              <a:rPr lang="en-US" noProof="0"/>
              <a:t>Click to edit Master title style</a:t>
            </a:r>
            <a:endParaRPr lang="en-GB" noProof="0"/>
          </a:p>
        </p:txBody>
      </p:sp>
      <p:sp>
        <p:nvSpPr>
          <p:cNvPr id="3" name="Picture Placeholder 2"/>
          <p:cNvSpPr>
            <a:spLocks noGrp="1"/>
          </p:cNvSpPr>
          <p:nvPr>
            <p:ph type="pic" idx="1"/>
          </p:nvPr>
        </p:nvSpPr>
        <p:spPr>
          <a:xfrm>
            <a:off x="2135716" y="1666876"/>
            <a:ext cx="7909984" cy="3390901"/>
          </a:xfrm>
        </p:spPr>
        <p:txBody>
          <a:bodyPr/>
          <a:lstStyle>
            <a:lvl1pPr marL="0" indent="0">
              <a:buNone/>
              <a:defRPr sz="18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136000" y="5372103"/>
            <a:ext cx="7910400" cy="619127"/>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noProof="0"/>
              <a:t>Edit Master text styles</a:t>
            </a:r>
          </a:p>
        </p:txBody>
      </p:sp>
    </p:spTree>
    <p:extLst>
      <p:ext uri="{BB962C8B-B14F-4D97-AF65-F5344CB8AC3E}">
        <p14:creationId xmlns:p14="http://schemas.microsoft.com/office/powerpoint/2010/main" val="17510877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2"/>
            <a:ext cx="121920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230720" y="1056220"/>
            <a:ext cx="11662833" cy="509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Text Box DG"/>
          <p:cNvSpPr txBox="1">
            <a:spLocks noChangeArrowheads="1"/>
          </p:cNvSpPr>
          <p:nvPr/>
        </p:nvSpPr>
        <p:spPr bwMode="auto">
          <a:xfrm>
            <a:off x="770468" y="446619"/>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1067"/>
          </a:p>
        </p:txBody>
      </p:sp>
      <p:sp>
        <p:nvSpPr>
          <p:cNvPr id="1029" name="Rectangle 6"/>
          <p:cNvSpPr>
            <a:spLocks noGrp="1" noChangeArrowheads="1"/>
          </p:cNvSpPr>
          <p:nvPr>
            <p:ph type="title"/>
          </p:nvPr>
        </p:nvSpPr>
        <p:spPr bwMode="auto">
          <a:xfrm>
            <a:off x="1032936" y="226641"/>
            <a:ext cx="9275233" cy="54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6369052"/>
            <a:ext cx="12192000" cy="48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220133" y="6100235"/>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404040"/>
                </a:solidFill>
              </a:rPr>
              <a:t>Climate Modelling User Group</a:t>
            </a:r>
          </a:p>
        </p:txBody>
      </p:sp>
      <p:sp>
        <p:nvSpPr>
          <p:cNvPr id="1032" name="Text Box 34"/>
          <p:cNvSpPr txBox="1">
            <a:spLocks noChangeAspect="1" noChangeArrowheads="1"/>
          </p:cNvSpPr>
          <p:nvPr/>
        </p:nvSpPr>
        <p:spPr bwMode="auto">
          <a:xfrm>
            <a:off x="5965052" y="6106586"/>
            <a:ext cx="6028267" cy="196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1067" noProof="1">
                <a:solidFill>
                  <a:schemeClr val="bg2"/>
                </a:solidFill>
              </a:rPr>
              <a:t>CMUG | 1-10-2018 | Slide  </a:t>
            </a:r>
            <a:fld id="{52AB8474-ED92-413E-8575-36E5F8D3A884}" type="slidenum">
              <a:rPr altLang="en-US" sz="1067" noProof="1">
                <a:solidFill>
                  <a:schemeClr val="bg2"/>
                </a:solidFill>
              </a:rPr>
              <a:pPr algn="r" eaLnBrk="1" hangingPunct="1">
                <a:spcBef>
                  <a:spcPct val="50000"/>
                </a:spcBef>
              </a:pPr>
              <a:t>‹#›</a:t>
            </a:fld>
            <a:endParaRPr lang="en-GB" altLang="en-US" sz="1067" noProof="1">
              <a:solidFill>
                <a:schemeClr val="bg2"/>
              </a:solidFill>
            </a:endParaRPr>
          </a:p>
        </p:txBody>
      </p:sp>
      <p:grpSp>
        <p:nvGrpSpPr>
          <p:cNvPr id="1033" name="Group 39"/>
          <p:cNvGrpSpPr>
            <a:grpSpLocks/>
          </p:cNvGrpSpPr>
          <p:nvPr/>
        </p:nvGrpSpPr>
        <p:grpSpPr bwMode="auto">
          <a:xfrm>
            <a:off x="230717" y="6544735"/>
            <a:ext cx="9101667" cy="148167"/>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10384367" y="207436"/>
            <a:ext cx="1612900" cy="62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87943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sldNum="0" hdr="0" ftr="0" dt="0"/>
  <p:txStyles>
    <p:titleStyle>
      <a:lvl1pPr algn="l" rtl="0" eaLnBrk="1" fontAlgn="base" hangingPunct="1">
        <a:spcBef>
          <a:spcPct val="0"/>
        </a:spcBef>
        <a:spcAft>
          <a:spcPct val="0"/>
        </a:spcAft>
        <a:defRPr lang="en-GB" sz="2933"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5pPr>
      <a:lvl6pPr marL="609570" algn="l" rtl="0" eaLnBrk="1" fontAlgn="base" hangingPunct="1">
        <a:spcBef>
          <a:spcPct val="0"/>
        </a:spcBef>
        <a:spcAft>
          <a:spcPct val="0"/>
        </a:spcAft>
        <a:defRPr sz="2933" b="1">
          <a:solidFill>
            <a:schemeClr val="bg1"/>
          </a:solidFill>
          <a:latin typeface="Verdana" pitchFamily="34" charset="0"/>
        </a:defRPr>
      </a:lvl6pPr>
      <a:lvl7pPr marL="1219140" algn="l" rtl="0" eaLnBrk="1" fontAlgn="base" hangingPunct="1">
        <a:spcBef>
          <a:spcPct val="0"/>
        </a:spcBef>
        <a:spcAft>
          <a:spcPct val="0"/>
        </a:spcAft>
        <a:defRPr sz="2933" b="1">
          <a:solidFill>
            <a:schemeClr val="bg1"/>
          </a:solidFill>
          <a:latin typeface="Verdana" pitchFamily="34" charset="0"/>
        </a:defRPr>
      </a:lvl7pPr>
      <a:lvl8pPr marL="1828709" algn="l" rtl="0" eaLnBrk="1" fontAlgn="base" hangingPunct="1">
        <a:spcBef>
          <a:spcPct val="0"/>
        </a:spcBef>
        <a:spcAft>
          <a:spcPct val="0"/>
        </a:spcAft>
        <a:defRPr sz="2933" b="1">
          <a:solidFill>
            <a:schemeClr val="bg1"/>
          </a:solidFill>
          <a:latin typeface="Verdana" pitchFamily="34" charset="0"/>
        </a:defRPr>
      </a:lvl8pPr>
      <a:lvl9pPr marL="2438278" algn="l" rtl="0" eaLnBrk="1" fontAlgn="base" hangingPunct="1">
        <a:spcBef>
          <a:spcPct val="0"/>
        </a:spcBef>
        <a:spcAft>
          <a:spcPct val="0"/>
        </a:spcAft>
        <a:defRPr sz="2933" b="1">
          <a:solidFill>
            <a:schemeClr val="bg1"/>
          </a:solidFill>
          <a:latin typeface="Verdana" pitchFamily="34" charset="0"/>
        </a:defRPr>
      </a:lvl9pPr>
    </p:titleStyle>
    <p:bodyStyle>
      <a:lvl1pPr marL="457178" indent="-914354" algn="l" rtl="0" eaLnBrk="1" fontAlgn="base" hangingPunct="1">
        <a:lnSpc>
          <a:spcPct val="119000"/>
        </a:lnSpc>
        <a:spcBef>
          <a:spcPct val="20000"/>
        </a:spcBef>
        <a:spcAft>
          <a:spcPct val="0"/>
        </a:spcAft>
        <a:buClr>
          <a:schemeClr val="accent1"/>
        </a:buClr>
        <a:defRPr lang="en-GB" sz="2133" dirty="0">
          <a:solidFill>
            <a:schemeClr val="bg2"/>
          </a:solidFill>
          <a:latin typeface="Verdana"/>
          <a:ea typeface="MS PGothic" panose="020B0600070205080204" pitchFamily="34" charset="-128"/>
          <a:cs typeface="Verdana"/>
        </a:defRPr>
      </a:lvl1pPr>
      <a:lvl2pPr marL="1079446" indent="-469876"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2pPr>
      <a:lvl3pPr marL="1875273" indent="-656134"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3pPr>
      <a:lvl4pPr marL="2673217" indent="-844510"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4pPr>
      <a:lvl5pPr marL="3469044" indent="-1030766"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5pPr>
      <a:lvl6pPr marL="4639501"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6pPr>
      <a:lvl7pPr marL="5249071"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7pPr>
      <a:lvl8pPr marL="5858640"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8pPr>
      <a:lvl9pPr marL="6468210"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0D60A-3D1D-4BC1-B126-441441B3F366}" type="slidenum">
              <a:rPr lang="en-GB" smtClean="0"/>
              <a:t>‹#›</a:t>
            </a:fld>
            <a:endParaRPr lang="en-GB"/>
          </a:p>
        </p:txBody>
      </p:sp>
    </p:spTree>
    <p:extLst>
      <p:ext uri="{BB962C8B-B14F-4D97-AF65-F5344CB8AC3E}">
        <p14:creationId xmlns:p14="http://schemas.microsoft.com/office/powerpoint/2010/main" val="75923676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71.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2.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4.emf"/></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6.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7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30.png"/><Relationship Id="rId7" Type="http://schemas.openxmlformats.org/officeDocument/2006/relationships/image" Target="../media/image33.jpe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42.png"/><Relationship Id="rId1" Type="http://schemas.openxmlformats.org/officeDocument/2006/relationships/slideLayout" Target="../slideLayouts/slideLayout11.xml"/><Relationship Id="rId6" Type="http://schemas.openxmlformats.org/officeDocument/2006/relationships/hyperlink" Target="http://www.smhi.se/en" TargetMode="External"/><Relationship Id="rId11" Type="http://schemas.openxmlformats.org/officeDocument/2006/relationships/image" Target="../media/image37.png"/><Relationship Id="rId5" Type="http://schemas.openxmlformats.org/officeDocument/2006/relationships/image" Target="../media/image32.sv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32.svg"/><Relationship Id="rId5" Type="http://schemas.openxmlformats.org/officeDocument/2006/relationships/image" Target="../media/image46.sv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0.png"/><Relationship Id="rId7"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47.png"/><Relationship Id="rId11" Type="http://schemas.microsoft.com/office/2007/relationships/diagramDrawing" Target="../diagrams/drawing1.xml"/><Relationship Id="rId5" Type="http://schemas.openxmlformats.org/officeDocument/2006/relationships/image" Target="../media/image46.svg"/><Relationship Id="rId10" Type="http://schemas.openxmlformats.org/officeDocument/2006/relationships/diagramColors" Target="../diagrams/colors1.xml"/><Relationship Id="rId4" Type="http://schemas.openxmlformats.org/officeDocument/2006/relationships/image" Target="../media/image31.png"/><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png"/><Relationship Id="rId3" Type="http://schemas.openxmlformats.org/officeDocument/2006/relationships/image" Target="../media/image30.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5.xml"/><Relationship Id="rId16" Type="http://schemas.openxmlformats.org/officeDocument/2006/relationships/image" Target="../media/image56.png"/><Relationship Id="rId1" Type="http://schemas.openxmlformats.org/officeDocument/2006/relationships/slideLayout" Target="../slideLayouts/slideLayout11.xml"/><Relationship Id="rId6" Type="http://schemas.openxmlformats.org/officeDocument/2006/relationships/image" Target="../media/image32.svg"/><Relationship Id="rId11" Type="http://schemas.openxmlformats.org/officeDocument/2006/relationships/image" Target="../media/image51.jpeg"/><Relationship Id="rId5" Type="http://schemas.openxmlformats.org/officeDocument/2006/relationships/image" Target="../media/image46.svg"/><Relationship Id="rId15" Type="http://schemas.openxmlformats.org/officeDocument/2006/relationships/image" Target="../media/image55.jpeg"/><Relationship Id="rId10" Type="http://schemas.openxmlformats.org/officeDocument/2006/relationships/image" Target="../media/image50.jpeg"/><Relationship Id="rId4" Type="http://schemas.openxmlformats.org/officeDocument/2006/relationships/image" Target="../media/image31.png"/><Relationship Id="rId9" Type="http://schemas.openxmlformats.org/officeDocument/2006/relationships/image" Target="../media/image49.jpeg"/><Relationship Id="rId14" Type="http://schemas.openxmlformats.org/officeDocument/2006/relationships/image" Target="../media/image54.jpe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32.svg"/><Relationship Id="rId5" Type="http://schemas.openxmlformats.org/officeDocument/2006/relationships/image" Target="../media/image46.sv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climate.esa.int/en/observations-and-modelling/cmug/" TargetMode="Externa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62.jpeg"/><Relationship Id="rId18" Type="http://schemas.openxmlformats.org/officeDocument/2006/relationships/image" Target="../media/image67.png"/><Relationship Id="rId3" Type="http://schemas.openxmlformats.org/officeDocument/2006/relationships/image" Target="../media/image30.png"/><Relationship Id="rId7" Type="http://schemas.openxmlformats.org/officeDocument/2006/relationships/image" Target="../media/image46.svg"/><Relationship Id="rId12" Type="http://schemas.openxmlformats.org/officeDocument/2006/relationships/image" Target="../media/image61.jpeg"/><Relationship Id="rId17" Type="http://schemas.openxmlformats.org/officeDocument/2006/relationships/image" Target="../media/image66.jpeg"/><Relationship Id="rId2" Type="http://schemas.openxmlformats.org/officeDocument/2006/relationships/notesSlide" Target="../notesSlides/notesSlide7.xml"/><Relationship Id="rId16" Type="http://schemas.openxmlformats.org/officeDocument/2006/relationships/image" Target="../media/image65.jpeg"/><Relationship Id="rId20" Type="http://schemas.openxmlformats.org/officeDocument/2006/relationships/image" Target="../media/image69.png"/><Relationship Id="rId1" Type="http://schemas.openxmlformats.org/officeDocument/2006/relationships/slideLayout" Target="../slideLayouts/slideLayout11.xml"/><Relationship Id="rId6" Type="http://schemas.openxmlformats.org/officeDocument/2006/relationships/image" Target="../media/image58.svg"/><Relationship Id="rId11" Type="http://schemas.openxmlformats.org/officeDocument/2006/relationships/image" Target="../media/image60.jpeg"/><Relationship Id="rId5" Type="http://schemas.openxmlformats.org/officeDocument/2006/relationships/image" Target="../media/image57.svg"/><Relationship Id="rId15" Type="http://schemas.openxmlformats.org/officeDocument/2006/relationships/image" Target="../media/image64.jpeg"/><Relationship Id="rId10" Type="http://schemas.openxmlformats.org/officeDocument/2006/relationships/image" Target="../media/image59.png"/><Relationship Id="rId19" Type="http://schemas.openxmlformats.org/officeDocument/2006/relationships/image" Target="../media/image68.jpeg"/><Relationship Id="rId4" Type="http://schemas.openxmlformats.org/officeDocument/2006/relationships/image" Target="../media/image31.png"/><Relationship Id="rId9" Type="http://schemas.openxmlformats.org/officeDocument/2006/relationships/hyperlink" Target="https://esmvaltool.org/" TargetMode="External"/><Relationship Id="rId14" Type="http://schemas.openxmlformats.org/officeDocument/2006/relationships/image" Target="../media/image63.jpe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70.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24"/>
          <p:cNvSpPr txBox="1">
            <a:spLocks noChangeArrowheads="1"/>
          </p:cNvSpPr>
          <p:nvPr/>
        </p:nvSpPr>
        <p:spPr bwMode="auto">
          <a:xfrm>
            <a:off x="2588246" y="2103264"/>
            <a:ext cx="7015508" cy="3477875"/>
          </a:xfrm>
          <a:prstGeom prst="rect">
            <a:avLst/>
          </a:prstGeom>
          <a:solidFill>
            <a:srgbClr val="1061A4">
              <a:alpha val="60000"/>
            </a:srgbClr>
          </a:solidFill>
          <a:ln>
            <a:solidFill>
              <a:schemeClr val="accent1">
                <a:lumMod val="75000"/>
              </a:schemeClr>
            </a:solidFill>
          </a:ln>
          <a:effectLst/>
        </p:spPr>
        <p:txBody>
          <a:bodyPr wrap="square" lIns="91440" tIns="45720" rIns="91440" bIns="45720" anchor="t">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219140" eaLnBrk="1" fontAlgn="base" hangingPunct="1">
              <a:spcBef>
                <a:spcPct val="0"/>
              </a:spcBef>
              <a:spcAft>
                <a:spcPct val="0"/>
              </a:spcAft>
            </a:pPr>
            <a:r>
              <a:rPr lang="en-GB" altLang="en-US" sz="4400">
                <a:solidFill>
                  <a:srgbClr val="FFFFF5"/>
                </a:solidFill>
                <a:effectLst>
                  <a:outerShdw blurRad="38100" dist="38100" dir="2700000" algn="tl">
                    <a:srgbClr val="000000">
                      <a:alpha val="43137"/>
                    </a:srgbClr>
                  </a:outerShdw>
                </a:effectLst>
                <a:latin typeface="Arial"/>
                <a:ea typeface="MS PGothic"/>
                <a:cs typeface="Arial"/>
              </a:rPr>
              <a:t>Climate Modelling User Group – Current and Future work</a:t>
            </a:r>
          </a:p>
          <a:p>
            <a:pPr algn="ctr" defTabSz="1219140" eaLnBrk="1" fontAlgn="base" hangingPunct="1">
              <a:spcBef>
                <a:spcPct val="0"/>
              </a:spcBef>
              <a:spcAft>
                <a:spcPct val="0"/>
              </a:spcAft>
            </a:pPr>
            <a:endParaRPr lang="en-GB" altLang="en-US" sz="32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defTabSz="1219140" eaLnBrk="1" fontAlgn="base" hangingPunct="1">
              <a:spcBef>
                <a:spcPct val="0"/>
              </a:spcBef>
              <a:spcAft>
                <a:spcPct val="0"/>
              </a:spcAft>
            </a:pPr>
            <a:r>
              <a:rPr lang="en-GB" altLang="en-US" sz="2800">
                <a:solidFill>
                  <a:srgbClr val="FFFFF5"/>
                </a:solidFill>
                <a:effectLst>
                  <a:outerShdw blurRad="38100" dist="38100" dir="2700000" algn="tl">
                    <a:srgbClr val="000000">
                      <a:alpha val="43137"/>
                    </a:srgbClr>
                  </a:outerShdw>
                </a:effectLst>
                <a:latin typeface="Arial"/>
                <a:ea typeface="MS PGothic"/>
                <a:cs typeface="Arial"/>
              </a:rPr>
              <a:t>Amy Doherty and Jack Darch</a:t>
            </a:r>
            <a:endParaRPr lang="en-GB" altLang="en-US" sz="28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defTabSz="1219140">
              <a:spcBef>
                <a:spcPct val="0"/>
              </a:spcBef>
              <a:spcAft>
                <a:spcPct val="0"/>
              </a:spcAft>
            </a:pPr>
            <a:r>
              <a:rPr lang="en-GB" altLang="en-US" sz="2800">
                <a:solidFill>
                  <a:srgbClr val="FFFFF5"/>
                </a:solidFill>
                <a:effectLst>
                  <a:outerShdw blurRad="38100" dist="38100" dir="2700000" algn="tl">
                    <a:srgbClr val="000000">
                      <a:alpha val="43137"/>
                    </a:srgbClr>
                  </a:outerShdw>
                </a:effectLst>
                <a:latin typeface="Arial"/>
                <a:ea typeface="MS PGothic"/>
                <a:cs typeface="Arial"/>
              </a:rPr>
              <a:t>August 2026</a:t>
            </a:r>
            <a:endParaRPr lang="en-GB"/>
          </a:p>
        </p:txBody>
      </p:sp>
    </p:spTree>
    <p:extLst>
      <p:ext uri="{BB962C8B-B14F-4D97-AF65-F5344CB8AC3E}">
        <p14:creationId xmlns:p14="http://schemas.microsoft.com/office/powerpoint/2010/main" val="2009360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718E-D1BD-24D3-8650-6B57ED4872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E5A481F-49E1-194C-43AC-4E21ADB149DA}"/>
              </a:ext>
            </a:extLst>
          </p:cNvPr>
          <p:cNvSpPr txBox="1"/>
          <p:nvPr/>
        </p:nvSpPr>
        <p:spPr>
          <a:xfrm>
            <a:off x="301181" y="942841"/>
            <a:ext cx="11747944" cy="5323229"/>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Phenology</a:t>
            </a:r>
            <a:endParaRPr lang="en-GB">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p:txBody>
      </p:sp>
      <p:sp>
        <p:nvSpPr>
          <p:cNvPr id="6" name="TextBox 5">
            <a:extLst>
              <a:ext uri="{FF2B5EF4-FFF2-40B4-BE49-F238E27FC236}">
                <a16:creationId xmlns:a16="http://schemas.microsoft.com/office/drawing/2014/main" id="{132BDFDC-8BFA-2729-FF3A-9FDDD205A09E}"/>
              </a:ext>
            </a:extLst>
          </p:cNvPr>
          <p:cNvSpPr txBox="1"/>
          <p:nvPr/>
        </p:nvSpPr>
        <p:spPr>
          <a:xfrm>
            <a:off x="301182" y="1460821"/>
            <a:ext cx="7132552" cy="4801314"/>
          </a:xfrm>
          <a:prstGeom prst="rect">
            <a:avLst/>
          </a:prstGeom>
          <a:solidFill>
            <a:srgbClr val="017DC6"/>
          </a:solidFill>
        </p:spPr>
        <p:txBody>
          <a:bodyPr wrap="square" lIns="91440" tIns="45720" rIns="91440" bIns="45720" rtlCol="0" anchor="t">
            <a:spAutoFit/>
          </a:bodyPr>
          <a:lstStyle/>
          <a:p>
            <a:pPr marL="457200" indent="-457200">
              <a:buFont typeface="Arial"/>
              <a:buChar char="•"/>
            </a:pPr>
            <a:r>
              <a:rPr lang="en-GB">
                <a:solidFill>
                  <a:schemeClr val="bg1"/>
                </a:solidFill>
                <a:latin typeface="Arial"/>
                <a:ea typeface="+mn-lt"/>
                <a:cs typeface="Arial"/>
              </a:rPr>
              <a:t>CCI Leaf Area Index (LAI) data is processed into continuous, smoothed time series suitable for phenology analysis</a:t>
            </a:r>
          </a:p>
          <a:p>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Processed LAI data is </a:t>
            </a:r>
            <a:r>
              <a:rPr lang="en-GB" dirty="0">
                <a:solidFill>
                  <a:schemeClr val="bg1"/>
                </a:solidFill>
                <a:latin typeface="Arial"/>
                <a:ea typeface="+mn-lt"/>
                <a:cs typeface="Arial"/>
              </a:rPr>
              <a:t>compared</a:t>
            </a:r>
            <a:r>
              <a:rPr lang="en-GB">
                <a:solidFill>
                  <a:schemeClr val="bg1"/>
                </a:solidFill>
                <a:latin typeface="Arial"/>
                <a:ea typeface="+mn-lt"/>
                <a:cs typeface="Arial"/>
              </a:rPr>
              <a:t> with temperature and soil moisture observations to investigate the environmental controls on vegetation growth. </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Correlations, time-lag relationships, and climatological thresholds are used to identify regions where vegetation phenology is primarily driven by water availability or temperature. Water-driven phenology is concentrated in semi-arid regions; temperature-driven phenology dominates many temperate and boreal regions</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Combining LAI, soil moisture and land surface temperature supports evaluation of vegetation processes in land surface models</a:t>
            </a:r>
          </a:p>
        </p:txBody>
      </p:sp>
      <p:pic>
        <p:nvPicPr>
          <p:cNvPr id="5" name="Picture 4">
            <a:extLst>
              <a:ext uri="{FF2B5EF4-FFF2-40B4-BE49-F238E27FC236}">
                <a16:creationId xmlns:a16="http://schemas.microsoft.com/office/drawing/2014/main" id="{2D059727-1590-EA21-0DCC-5EBFEA99EBE9}"/>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05D607E9-2879-1936-25FC-E81BE1CB9B9C}"/>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2DDC0B3F-D694-00F8-684E-7921FA74C442}"/>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B958432D-D41A-CE8E-7B37-061AE2B3831C}"/>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descr="Comparison of vegetation onset date (green) with the dates when growing degree days (GDD) reaches 150 oCday (blue). From 2003 to 2009, the two events occurred around the same time each year. In later years, the dates diverge with the GDD threshold being reached earlier, likely due to rising temperatures.">
            <a:extLst>
              <a:ext uri="{FF2B5EF4-FFF2-40B4-BE49-F238E27FC236}">
                <a16:creationId xmlns:a16="http://schemas.microsoft.com/office/drawing/2014/main" id="{6D54AF3A-59A4-CC40-ED84-202B19B7D181}"/>
              </a:ext>
            </a:extLst>
          </p:cNvPr>
          <p:cNvSpPr txBox="1"/>
          <p:nvPr/>
        </p:nvSpPr>
        <p:spPr>
          <a:xfrm>
            <a:off x="7729771" y="5096628"/>
            <a:ext cx="424648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solidFill>
                <a:ea typeface="+mn-lt"/>
                <a:cs typeface="+mn-lt"/>
              </a:rPr>
              <a:t>Regions where vegetation phenology is primarily driven by (a) soil moisture and (b) land surface temperature. Classification is based on at least two of three indicators: favourable climatological conditions, a positive correlation with Leaf Area Index (LAI), and a positive lagged relationship in which changes in soil moisture or temperature precede vegetation growth.</a:t>
            </a:r>
          </a:p>
        </p:txBody>
      </p:sp>
      <p:grpSp>
        <p:nvGrpSpPr>
          <p:cNvPr id="8" name="Group 7">
            <a:extLst>
              <a:ext uri="{FF2B5EF4-FFF2-40B4-BE49-F238E27FC236}">
                <a16:creationId xmlns:a16="http://schemas.microsoft.com/office/drawing/2014/main" id="{48EAC6C6-98F6-E65F-9F60-AFF6ACBCBE6F}"/>
              </a:ext>
            </a:extLst>
          </p:cNvPr>
          <p:cNvGrpSpPr/>
          <p:nvPr/>
        </p:nvGrpSpPr>
        <p:grpSpPr>
          <a:xfrm>
            <a:off x="7729771" y="1018360"/>
            <a:ext cx="4161047" cy="4120603"/>
            <a:chOff x="8626562" y="30944515"/>
            <a:chExt cx="5559094" cy="5505062"/>
          </a:xfrm>
        </p:grpSpPr>
        <p:pic>
          <p:nvPicPr>
            <p:cNvPr id="9" name="image7.png">
              <a:extLst>
                <a:ext uri="{FF2B5EF4-FFF2-40B4-BE49-F238E27FC236}">
                  <a16:creationId xmlns:a16="http://schemas.microsoft.com/office/drawing/2014/main" id="{4B5ABC53-0721-0863-DA1B-673A86EACD8E}"/>
                </a:ext>
              </a:extLst>
            </p:cNvPr>
            <p:cNvPicPr/>
            <p:nvPr/>
          </p:nvPicPr>
          <p:blipFill>
            <a:blip r:embed="rId5"/>
            <a:srcRect l="51835" r="26276"/>
            <a:stretch>
              <a:fillRect/>
            </a:stretch>
          </p:blipFill>
          <p:spPr>
            <a:xfrm>
              <a:off x="11360807" y="30944515"/>
              <a:ext cx="1457726" cy="5505062"/>
            </a:xfrm>
            <a:prstGeom prst="rect">
              <a:avLst/>
            </a:prstGeom>
            <a:ln/>
          </p:spPr>
        </p:pic>
        <p:pic>
          <p:nvPicPr>
            <p:cNvPr id="12" name="image7.png">
              <a:extLst>
                <a:ext uri="{FF2B5EF4-FFF2-40B4-BE49-F238E27FC236}">
                  <a16:creationId xmlns:a16="http://schemas.microsoft.com/office/drawing/2014/main" id="{C07F1DE1-29BC-DB96-1A1B-F77B91FF934A}"/>
                </a:ext>
              </a:extLst>
            </p:cNvPr>
            <p:cNvPicPr/>
            <p:nvPr/>
          </p:nvPicPr>
          <p:blipFill>
            <a:blip r:embed="rId5"/>
            <a:srcRect r="79471"/>
            <a:stretch>
              <a:fillRect/>
            </a:stretch>
          </p:blipFill>
          <p:spPr>
            <a:xfrm>
              <a:off x="8626562" y="30944515"/>
              <a:ext cx="1367122" cy="5505062"/>
            </a:xfrm>
            <a:prstGeom prst="rect">
              <a:avLst/>
            </a:prstGeom>
            <a:ln/>
          </p:spPr>
        </p:pic>
        <p:pic>
          <p:nvPicPr>
            <p:cNvPr id="13" name="image7.png">
              <a:extLst>
                <a:ext uri="{FF2B5EF4-FFF2-40B4-BE49-F238E27FC236}">
                  <a16:creationId xmlns:a16="http://schemas.microsoft.com/office/drawing/2014/main" id="{B17AB361-5340-F7EB-0CA4-F4B56C2589DC}"/>
                </a:ext>
              </a:extLst>
            </p:cNvPr>
            <p:cNvPicPr/>
            <p:nvPr/>
          </p:nvPicPr>
          <p:blipFill>
            <a:blip r:embed="rId5"/>
            <a:srcRect l="79471"/>
            <a:stretch>
              <a:fillRect/>
            </a:stretch>
          </p:blipFill>
          <p:spPr>
            <a:xfrm>
              <a:off x="12818534" y="30944515"/>
              <a:ext cx="1367122" cy="5505062"/>
            </a:xfrm>
            <a:prstGeom prst="rect">
              <a:avLst/>
            </a:prstGeom>
            <a:ln/>
          </p:spPr>
        </p:pic>
        <p:pic>
          <p:nvPicPr>
            <p:cNvPr id="14" name="image7.png">
              <a:extLst>
                <a:ext uri="{FF2B5EF4-FFF2-40B4-BE49-F238E27FC236}">
                  <a16:creationId xmlns:a16="http://schemas.microsoft.com/office/drawing/2014/main" id="{8CE3427C-8F57-70AC-69FA-9FC355732C3E}"/>
                </a:ext>
              </a:extLst>
            </p:cNvPr>
            <p:cNvPicPr/>
            <p:nvPr/>
          </p:nvPicPr>
          <p:blipFill>
            <a:blip r:embed="rId5"/>
            <a:srcRect l="24238" r="55233"/>
            <a:stretch>
              <a:fillRect/>
            </a:stretch>
          </p:blipFill>
          <p:spPr>
            <a:xfrm>
              <a:off x="9993684" y="30944515"/>
              <a:ext cx="1367123" cy="5505062"/>
            </a:xfrm>
            <a:prstGeom prst="rect">
              <a:avLst/>
            </a:prstGeom>
            <a:ln/>
          </p:spPr>
        </p:pic>
      </p:grpSp>
    </p:spTree>
    <p:extLst>
      <p:ext uri="{BB962C8B-B14F-4D97-AF65-F5344CB8AC3E}">
        <p14:creationId xmlns:p14="http://schemas.microsoft.com/office/powerpoint/2010/main" val="3094980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A4456-7463-1CEB-90B7-F6A1A81BE6E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4678B68-1EEC-3245-024E-5D6104080D47}"/>
              </a:ext>
            </a:extLst>
          </p:cNvPr>
          <p:cNvSpPr txBox="1">
            <a:spLocks/>
          </p:cNvSpPr>
          <p:nvPr/>
        </p:nvSpPr>
        <p:spPr>
          <a:xfrm>
            <a:off x="0" y="921677"/>
            <a:ext cx="12191999" cy="5387760"/>
          </a:xfrm>
          <a:prstGeom prst="rect">
            <a:avLst/>
          </a:prstGeom>
          <a:solidFill>
            <a:srgbClr val="017DC6"/>
          </a:solidFill>
        </p:spPr>
        <p:txBody>
          <a:bodyPr wrap="square" lIns="91440" tIns="45720" rIns="91440" bIns="45720" rtlCol="0" anchor="t">
            <a:noAutofit/>
          </a:bodyPr>
          <a:lstStyle/>
          <a:p>
            <a:pPr algn="just"/>
            <a:r>
              <a:rPr lang="en-GB" sz="3000">
                <a:solidFill>
                  <a:schemeClr val="bg1"/>
                </a:solidFill>
                <a:ea typeface="+mn-lt"/>
                <a:cs typeface="+mn-lt"/>
              </a:rPr>
              <a:t>Land Cover</a:t>
            </a:r>
            <a:endParaRPr lang="en-GB" sz="3000">
              <a:solidFill>
                <a:schemeClr val="bg1"/>
              </a:solidFill>
              <a:ea typeface="Calibri"/>
              <a:cs typeface="Calibri"/>
            </a:endParaRPr>
          </a:p>
          <a:p>
            <a:pPr algn="just"/>
            <a:endParaRPr lang="en-GB" sz="2000">
              <a:solidFill>
                <a:schemeClr val="bg1"/>
              </a:solidFill>
              <a:latin typeface="Arial"/>
              <a:ea typeface="Calibri"/>
              <a:cs typeface="Arial"/>
            </a:endParaRPr>
          </a:p>
          <a:p>
            <a:pPr algn="just"/>
            <a:endParaRPr lang="en-GB" sz="2000">
              <a:solidFill>
                <a:schemeClr val="bg1"/>
              </a:solidFill>
              <a:latin typeface="Arial"/>
              <a:ea typeface="Calibri"/>
              <a:cs typeface="Arial"/>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p:txBody>
      </p:sp>
      <p:pic>
        <p:nvPicPr>
          <p:cNvPr id="5" name="Picture 4">
            <a:extLst>
              <a:ext uri="{FF2B5EF4-FFF2-40B4-BE49-F238E27FC236}">
                <a16:creationId xmlns:a16="http://schemas.microsoft.com/office/drawing/2014/main" id="{18DC3719-EF3F-048C-C386-B2653F8532CF}"/>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23F4F1F0-C3BE-57F2-25E6-CF9B37836882}"/>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A5A5FB1C-E008-070B-2FF5-6E23704FCD28}"/>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9D025182-B7D8-AA3E-8958-F4442A8EB3F5}"/>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F9C6478-02C5-9062-D195-C4639841E8E4}"/>
              </a:ext>
            </a:extLst>
          </p:cNvPr>
          <p:cNvSpPr txBox="1"/>
          <p:nvPr/>
        </p:nvSpPr>
        <p:spPr>
          <a:xfrm>
            <a:off x="5788285" y="4391753"/>
            <a:ext cx="6188711" cy="116955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400">
                <a:solidFill>
                  <a:schemeClr val="bg1"/>
                </a:solidFill>
                <a:latin typeface="Arial"/>
                <a:ea typeface="NotesESAregular"/>
                <a:cs typeface="NotesESAregular"/>
              </a:rPr>
              <a:t>Difference in Root Mean Square Error (RMSE) between the DA_90_AVHRR assimilation experiment and the open-loop simulation over Europe. Assimilation of GEOV2-AVHRR Leaf Area Index (LAI) observations reduces model error across much of the domain, demonstrating the benefits of incorporating satellite vegetation information into land-surface analyses.</a:t>
            </a:r>
            <a:endParaRPr lang="en-US" sz="1400">
              <a:solidFill>
                <a:schemeClr val="bg1"/>
              </a:solidFill>
              <a:latin typeface="Arial"/>
              <a:cs typeface="Arial"/>
            </a:endParaRPr>
          </a:p>
        </p:txBody>
      </p:sp>
      <p:pic>
        <p:nvPicPr>
          <p:cNvPr id="3" name="Image 10">
            <a:extLst>
              <a:ext uri="{FF2B5EF4-FFF2-40B4-BE49-F238E27FC236}">
                <a16:creationId xmlns:a16="http://schemas.microsoft.com/office/drawing/2014/main" id="{F9136282-D6F9-B8FD-9733-F2DDFE9241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8286" y="1648553"/>
            <a:ext cx="6188710" cy="2743200"/>
          </a:xfrm>
          <a:prstGeom prst="rect">
            <a:avLst/>
          </a:prstGeom>
        </p:spPr>
      </p:pic>
      <p:sp>
        <p:nvSpPr>
          <p:cNvPr id="7" name="TextBox 6">
            <a:extLst>
              <a:ext uri="{FF2B5EF4-FFF2-40B4-BE49-F238E27FC236}">
                <a16:creationId xmlns:a16="http://schemas.microsoft.com/office/drawing/2014/main" id="{66325C2B-7AEE-1282-9F34-70465D930BD1}"/>
              </a:ext>
            </a:extLst>
          </p:cNvPr>
          <p:cNvSpPr txBox="1"/>
          <p:nvPr/>
        </p:nvSpPr>
        <p:spPr>
          <a:xfrm>
            <a:off x="138896" y="1608881"/>
            <a:ext cx="5567423" cy="4708981"/>
          </a:xfrm>
          <a:prstGeom prst="rect">
            <a:avLst/>
          </a:prstGeom>
          <a:noFill/>
        </p:spPr>
        <p:txBody>
          <a:bodyPr wrap="square" rtlCol="0">
            <a:spAutoFit/>
          </a:bodyPr>
          <a:lstStyle/>
          <a:p>
            <a:pPr marL="285750" indent="-285750">
              <a:buFont typeface="Arial,Sans-Serif"/>
              <a:buChar char="•"/>
            </a:pPr>
            <a:r>
              <a:rPr lang="en-GB">
                <a:solidFill>
                  <a:schemeClr val="bg1"/>
                </a:solidFill>
                <a:latin typeface="Arial" panose="020B0604020202020204" pitchFamily="34" charset="0"/>
                <a:ea typeface="Calibri"/>
                <a:cs typeface="Arial" panose="020B0604020202020204" pitchFamily="34" charset="0"/>
              </a:rPr>
              <a:t>The study assesses the impact of assimilating CCI Leaf Area Index (LAI) data within the LDAS-Monde/ISBA land surface modelling system</a:t>
            </a:r>
          </a:p>
          <a:p>
            <a:pPr marL="285750" indent="-285750">
              <a:buFont typeface="Arial,Sans-Serif"/>
              <a:buChar char="•"/>
            </a:pPr>
            <a:endParaRPr lang="en-GB">
              <a:solidFill>
                <a:schemeClr val="bg1"/>
              </a:solidFill>
              <a:latin typeface="Arial" panose="020B0604020202020204" pitchFamily="34" charset="0"/>
              <a:ea typeface="Calibri"/>
              <a:cs typeface="Arial" panose="020B0604020202020204" pitchFamily="34" charset="0"/>
            </a:endParaRPr>
          </a:p>
          <a:p>
            <a:pPr marL="285750" indent="-285750">
              <a:buFont typeface="Arial,Sans-Serif"/>
              <a:buChar char="•"/>
            </a:pPr>
            <a:r>
              <a:rPr lang="en-GB">
                <a:solidFill>
                  <a:schemeClr val="bg1"/>
                </a:solidFill>
                <a:latin typeface="Arial" panose="020B0604020202020204" pitchFamily="34" charset="0"/>
                <a:ea typeface="Calibri"/>
                <a:cs typeface="Arial" panose="020B0604020202020204" pitchFamily="34" charset="0"/>
              </a:rPr>
              <a:t>The new CCI-LAI product shows promise for land-surface data assimilation, with ongoing work focused on refining the conversion from effective to true LAI and evaluating performance against established datasets.</a:t>
            </a:r>
          </a:p>
          <a:p>
            <a:pPr marL="285750" indent="-285750">
              <a:buFont typeface="Arial,Sans-Serif"/>
              <a:buChar char="•"/>
            </a:pPr>
            <a:endParaRPr lang="en-GB" sz="1000">
              <a:solidFill>
                <a:schemeClr val="bg1"/>
              </a:solidFill>
              <a:latin typeface="Arial" panose="020B0604020202020204" pitchFamily="34" charset="0"/>
              <a:ea typeface="Calibri"/>
              <a:cs typeface="Arial" panose="020B0604020202020204" pitchFamily="34" charset="0"/>
            </a:endParaRPr>
          </a:p>
          <a:p>
            <a:pPr marL="285750" indent="-285750">
              <a:buFont typeface="Arial,Sans-Serif"/>
              <a:buChar char="•"/>
            </a:pPr>
            <a:r>
              <a:rPr lang="en-GB">
                <a:solidFill>
                  <a:schemeClr val="bg1"/>
                </a:solidFill>
                <a:latin typeface="Arial" panose="020B0604020202020204" pitchFamily="34" charset="0"/>
                <a:ea typeface="Calibri"/>
                <a:cs typeface="Arial" panose="020B0604020202020204" pitchFamily="34" charset="0"/>
              </a:rPr>
              <a:t>Assimilation of established satellite LAI products, such as GEOV2-AVHRR, reduces model error relative to the open-loop simulation, demonstrating the value of vegetation observations for improving land-surface analyses.</a:t>
            </a:r>
          </a:p>
          <a:p>
            <a:pPr marL="285750" indent="-285750" algn="just">
              <a:buFont typeface="Arial,Sans-Serif"/>
              <a:buChar char="•"/>
            </a:pPr>
            <a:endParaRPr lang="en-GB" sz="2000">
              <a:solidFill>
                <a:schemeClr val="bg1"/>
              </a:solidFill>
              <a:latin typeface="Arial"/>
              <a:ea typeface="Calibri"/>
              <a:cs typeface="Arial"/>
            </a:endParaRPr>
          </a:p>
          <a:p>
            <a:endParaRPr lang="en-GB"/>
          </a:p>
        </p:txBody>
      </p:sp>
    </p:spTree>
    <p:extLst>
      <p:ext uri="{BB962C8B-B14F-4D97-AF65-F5344CB8AC3E}">
        <p14:creationId xmlns:p14="http://schemas.microsoft.com/office/powerpoint/2010/main" val="2842303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3099-8A33-A601-F221-FF1046C03FD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F9EA5B2-002C-3F8F-48C5-73E24CD17DBF}"/>
              </a:ext>
            </a:extLst>
          </p:cNvPr>
          <p:cNvSpPr txBox="1"/>
          <p:nvPr/>
        </p:nvSpPr>
        <p:spPr>
          <a:xfrm>
            <a:off x="311765" y="921676"/>
            <a:ext cx="11581787" cy="5632311"/>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Ocean Biogeochemistry</a:t>
            </a:r>
          </a:p>
          <a:p>
            <a:pPr algn="just"/>
            <a:endParaRPr lang="en-GB" sz="3000" dirty="0">
              <a:solidFill>
                <a:schemeClr val="bg1"/>
              </a:solidFill>
              <a:ea typeface="+mn-lt"/>
              <a:cs typeface="+mn-lt"/>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dirty="0">
              <a:solidFill>
                <a:schemeClr val="bg1"/>
              </a:solidFill>
              <a:ea typeface="Calibri"/>
              <a:cs typeface="Calibri"/>
            </a:endParaRPr>
          </a:p>
        </p:txBody>
      </p:sp>
      <p:pic>
        <p:nvPicPr>
          <p:cNvPr id="5" name="Picture 4">
            <a:extLst>
              <a:ext uri="{FF2B5EF4-FFF2-40B4-BE49-F238E27FC236}">
                <a16:creationId xmlns:a16="http://schemas.microsoft.com/office/drawing/2014/main" id="{A74E0E11-7EFA-D916-B088-92698F780F17}"/>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A3ECE82C-9D2E-14F7-E9D8-852D7B2FC051}"/>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AF781868-841D-C776-8468-725776A98D33}"/>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57F3F53E-1005-2042-B159-5259C77858FC}"/>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A00D987-891E-8425-CFE6-D3F4CA9CB922}"/>
              </a:ext>
            </a:extLst>
          </p:cNvPr>
          <p:cNvSpPr txBox="1"/>
          <p:nvPr/>
        </p:nvSpPr>
        <p:spPr>
          <a:xfrm>
            <a:off x="6197461" y="5213334"/>
            <a:ext cx="573073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a:solidFill>
                  <a:schemeClr val="bg1"/>
                </a:solidFill>
                <a:latin typeface="Arial"/>
                <a:ea typeface="NotesESAregular"/>
                <a:cs typeface="NotesESAregular"/>
              </a:rPr>
              <a:t>Monthly mean column-integrated primary production for June 2019 from each MO run and the BICEP product derived from OC-CCI data.</a:t>
            </a:r>
            <a:endParaRPr lang="en-GB">
              <a:solidFill>
                <a:schemeClr val="bg1"/>
              </a:solidFill>
              <a:latin typeface="Arial"/>
              <a:cs typeface="Arial"/>
            </a:endParaRPr>
          </a:p>
        </p:txBody>
      </p:sp>
      <p:sp>
        <p:nvSpPr>
          <p:cNvPr id="4" name="TextBox 3">
            <a:extLst>
              <a:ext uri="{FF2B5EF4-FFF2-40B4-BE49-F238E27FC236}">
                <a16:creationId xmlns:a16="http://schemas.microsoft.com/office/drawing/2014/main" id="{0DD22B23-4635-30D2-AC59-9BD38663A400}"/>
              </a:ext>
            </a:extLst>
          </p:cNvPr>
          <p:cNvSpPr txBox="1"/>
          <p:nvPr/>
        </p:nvSpPr>
        <p:spPr>
          <a:xfrm>
            <a:off x="296364" y="1546320"/>
            <a:ext cx="5799635"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100">
                <a:solidFill>
                  <a:schemeClr val="bg1"/>
                </a:solidFill>
                <a:latin typeface="Arial"/>
                <a:ea typeface="+mn-lt"/>
                <a:cs typeface="Arial"/>
              </a:rPr>
              <a:t>ESA CCI ocean physics and biogeochemistry products demonstrate clear potential to influence and constrain global ocean biogeochemical reanalyses.</a:t>
            </a:r>
          </a:p>
          <a:p>
            <a:pPr marL="342900" indent="-342900">
              <a:buFont typeface="Arial"/>
              <a:buChar char="•"/>
            </a:pPr>
            <a:endParaRPr lang="en-GB" sz="1500" dirty="0">
              <a:solidFill>
                <a:schemeClr val="bg1"/>
              </a:solidFill>
              <a:latin typeface="Arial"/>
              <a:ea typeface="+mn-lt"/>
              <a:cs typeface="Arial"/>
            </a:endParaRPr>
          </a:p>
          <a:p>
            <a:pPr marL="342900" indent="-342900">
              <a:buFont typeface="Arial"/>
              <a:buChar char="•"/>
            </a:pPr>
            <a:r>
              <a:rPr lang="en-GB" sz="2100" dirty="0">
                <a:solidFill>
                  <a:schemeClr val="bg1"/>
                </a:solidFill>
                <a:latin typeface="Arial"/>
                <a:ea typeface="+mn-lt"/>
                <a:cs typeface="Arial"/>
              </a:rPr>
              <a:t>SST, Sea Surface Salinity, Sea Level, Sea Ice and Ocean Colour CCI-ECV datasets were assimilated. </a:t>
            </a:r>
          </a:p>
          <a:p>
            <a:pPr marL="342900" indent="-342900">
              <a:buFont typeface="Arial"/>
              <a:buChar char="•"/>
            </a:pPr>
            <a:endParaRPr lang="en-GB" sz="1500" dirty="0">
              <a:solidFill>
                <a:schemeClr val="bg1"/>
              </a:solidFill>
              <a:latin typeface="Arial"/>
              <a:ea typeface="+mn-lt"/>
              <a:cs typeface="Arial"/>
            </a:endParaRPr>
          </a:p>
          <a:p>
            <a:pPr marL="342900" indent="-342900">
              <a:buFont typeface="Arial"/>
              <a:buChar char="•"/>
            </a:pPr>
            <a:r>
              <a:rPr lang="en-GB" sz="2100">
                <a:solidFill>
                  <a:schemeClr val="bg1"/>
                </a:solidFill>
                <a:latin typeface="Arial"/>
                <a:ea typeface="+mn-lt"/>
                <a:cs typeface="Arial"/>
              </a:rPr>
              <a:t>Both the Met Office and BSC ocean biogeochemical reanalysis systems show measurable responses to assimilated ECVs, highlighting the importance of multivariate and subsurface updates for maximising the information gained from observations.</a:t>
            </a:r>
          </a:p>
          <a:p>
            <a:pPr marL="342900" indent="-342900">
              <a:buFont typeface="Arial"/>
              <a:buChar char="•"/>
            </a:pPr>
            <a:endParaRPr lang="en-US" sz="2100">
              <a:solidFill>
                <a:schemeClr val="bg1"/>
              </a:solidFill>
              <a:latin typeface="Arial"/>
              <a:ea typeface="Calibri"/>
              <a:cs typeface="Arial"/>
            </a:endParaRPr>
          </a:p>
        </p:txBody>
      </p:sp>
      <p:pic>
        <p:nvPicPr>
          <p:cNvPr id="8" name="Picture 7">
            <a:extLst>
              <a:ext uri="{FF2B5EF4-FFF2-40B4-BE49-F238E27FC236}">
                <a16:creationId xmlns:a16="http://schemas.microsoft.com/office/drawing/2014/main" id="{3DE03C40-B399-F05D-5350-D22615EA9F26}"/>
              </a:ext>
            </a:extLst>
          </p:cNvPr>
          <p:cNvPicPr>
            <a:picLocks noChangeAspect="1"/>
          </p:cNvPicPr>
          <p:nvPr/>
        </p:nvPicPr>
        <p:blipFill>
          <a:blip r:embed="rId4"/>
          <a:stretch>
            <a:fillRect/>
          </a:stretch>
        </p:blipFill>
        <p:spPr>
          <a:xfrm>
            <a:off x="6197461" y="1041993"/>
            <a:ext cx="5637574" cy="4115157"/>
          </a:xfrm>
          <a:prstGeom prst="rect">
            <a:avLst/>
          </a:prstGeom>
        </p:spPr>
      </p:pic>
    </p:spTree>
    <p:extLst>
      <p:ext uri="{BB962C8B-B14F-4D97-AF65-F5344CB8AC3E}">
        <p14:creationId xmlns:p14="http://schemas.microsoft.com/office/powerpoint/2010/main" val="2525449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3FAE6-FD25-8554-577D-B5A6652F5DC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62F5237-75D1-6DD5-073B-137A96AD124A}"/>
              </a:ext>
            </a:extLst>
          </p:cNvPr>
          <p:cNvSpPr txBox="1"/>
          <p:nvPr/>
        </p:nvSpPr>
        <p:spPr>
          <a:xfrm>
            <a:off x="311765" y="921677"/>
            <a:ext cx="11676019" cy="5324535"/>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Clouds and Aerosols</a:t>
            </a:r>
            <a:endParaRPr lang="en-GB" sz="3000">
              <a:solidFill>
                <a:schemeClr val="bg1"/>
              </a:solidFill>
              <a:ea typeface="Calibri"/>
              <a:cs typeface="Calibri"/>
            </a:endParaRPr>
          </a:p>
          <a:p>
            <a:pPr marL="285750" indent="-285750" algn="just">
              <a:buFont typeface="Arial,Sans-Serif"/>
              <a:buChar char="•"/>
            </a:pPr>
            <a:endParaRPr lang="en-GB">
              <a:solidFill>
                <a:schemeClr val="bg1"/>
              </a:solidFill>
              <a:latin typeface="Arial"/>
              <a:ea typeface="Calibri"/>
              <a:cs typeface="Arial"/>
            </a:endParaRPr>
          </a:p>
          <a:p>
            <a:pPr marL="285750" indent="-285750" algn="just">
              <a:buFont typeface="Arial,Sans-Serif"/>
              <a:buChar char="•"/>
            </a:pPr>
            <a:endParaRPr lang="en-GB">
              <a:solidFill>
                <a:schemeClr val="bg1"/>
              </a:solidFill>
              <a:latin typeface="Arial"/>
              <a:ea typeface="Calibri"/>
              <a:cs typeface="Arial"/>
            </a:endParaRPr>
          </a:p>
          <a:p>
            <a:pPr marL="285750" indent="-285750" algn="just">
              <a:buFont typeface="Arial,Sans-Serif"/>
              <a:buChar char="•"/>
            </a:pPr>
            <a:endParaRPr lang="en-GB">
              <a:solidFill>
                <a:schemeClr val="bg1"/>
              </a:solidFill>
              <a:latin typeface="Arial"/>
              <a:ea typeface="Calibri"/>
              <a:cs typeface="Arial"/>
            </a:endParaRPr>
          </a:p>
          <a:p>
            <a:pPr marL="285750" indent="-285750" algn="just">
              <a:buFont typeface="Arial,Sans-Serif"/>
              <a:buChar char="•"/>
            </a:pPr>
            <a:endParaRPr lang="en-GB">
              <a:solidFill>
                <a:schemeClr val="bg1"/>
              </a:solidFill>
              <a:latin typeface="Arial"/>
              <a:ea typeface="Calibri"/>
              <a:cs typeface="Arial"/>
            </a:endParaRPr>
          </a:p>
          <a:p>
            <a:pPr marL="285750" indent="-285750" algn="just">
              <a:buFont typeface="Arial,Sans-Serif"/>
              <a:buChar char="•"/>
            </a:pPr>
            <a:endParaRPr lang="en-GB">
              <a:solidFill>
                <a:schemeClr val="bg1"/>
              </a:solidFill>
              <a:latin typeface="Arial"/>
              <a:ea typeface="Calibri"/>
              <a:cs typeface="Arial"/>
            </a:endParaRPr>
          </a:p>
          <a:p>
            <a:pPr marL="285750" indent="-285750" algn="just">
              <a:buFont typeface="Arial,Sans-Serif"/>
              <a:buChar char="•"/>
            </a:pPr>
            <a:endParaRPr lang="en-GB" sz="2000">
              <a:solidFill>
                <a:schemeClr val="bg1"/>
              </a:solidFill>
              <a:latin typeface="Arial"/>
              <a:ea typeface="Calibri"/>
              <a:cs typeface="Arial"/>
            </a:endParaRPr>
          </a:p>
          <a:p>
            <a:pPr algn="just"/>
            <a:endParaRPr lang="en-GB" sz="2000">
              <a:solidFill>
                <a:schemeClr val="bg1"/>
              </a:solidFill>
              <a:latin typeface="Arial"/>
              <a:ea typeface="Calibri"/>
              <a:cs typeface="Arial"/>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a:p>
            <a:pPr algn="just"/>
            <a:endParaRPr lang="en-GB" sz="2000">
              <a:solidFill>
                <a:schemeClr val="bg1"/>
              </a:solidFill>
              <a:latin typeface="Calibri"/>
              <a:ea typeface="Calibri"/>
              <a:cs typeface="Calibri"/>
            </a:endParaRPr>
          </a:p>
        </p:txBody>
      </p:sp>
      <p:pic>
        <p:nvPicPr>
          <p:cNvPr id="5" name="Picture 4">
            <a:extLst>
              <a:ext uri="{FF2B5EF4-FFF2-40B4-BE49-F238E27FC236}">
                <a16:creationId xmlns:a16="http://schemas.microsoft.com/office/drawing/2014/main" id="{9AF4F609-68BA-72CA-AC2F-B2D40ABB3064}"/>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4ADDDA79-FB9E-0077-0571-94407F20DB0C}"/>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27721E50-6110-14A6-3339-BEA924B347AD}"/>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07C61E45-C047-9E5B-FFD9-325AE0BF9AE9}"/>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F88316B-D061-D7C5-863A-F9AB01FA1494}"/>
              </a:ext>
            </a:extLst>
          </p:cNvPr>
          <p:cNvSpPr txBox="1"/>
          <p:nvPr/>
        </p:nvSpPr>
        <p:spPr>
          <a:xfrm>
            <a:off x="5432219" y="4735994"/>
            <a:ext cx="6029768" cy="12003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a:solidFill>
                  <a:schemeClr val="bg1"/>
                </a:solidFill>
                <a:latin typeface="Arial"/>
                <a:ea typeface="+mn-lt"/>
                <a:cs typeface="Arial"/>
              </a:rPr>
              <a:t>Evaluation of </a:t>
            </a:r>
            <a:r>
              <a:rPr lang="en-GB" dirty="0">
                <a:solidFill>
                  <a:schemeClr val="bg1"/>
                </a:solidFill>
                <a:latin typeface="Arial"/>
                <a:ea typeface="+mn-lt"/>
                <a:cs typeface="Arial"/>
              </a:rPr>
              <a:t>the BSC </a:t>
            </a:r>
            <a:r>
              <a:rPr lang="en-GB">
                <a:solidFill>
                  <a:schemeClr val="bg1"/>
                </a:solidFill>
                <a:latin typeface="Arial"/>
                <a:ea typeface="+mn-lt"/>
                <a:cs typeface="Arial"/>
              </a:rPr>
              <a:t>MONARCH</a:t>
            </a:r>
            <a:r>
              <a:rPr lang="en-GB" dirty="0">
                <a:solidFill>
                  <a:schemeClr val="bg1"/>
                </a:solidFill>
                <a:latin typeface="Arial"/>
                <a:ea typeface="+mn-lt"/>
                <a:cs typeface="Arial"/>
              </a:rPr>
              <a:t>/LETKF coupled model</a:t>
            </a:r>
            <a:r>
              <a:rPr lang="en-GB">
                <a:solidFill>
                  <a:schemeClr val="bg1"/>
                </a:solidFill>
                <a:latin typeface="Arial"/>
                <a:ea typeface="+mn-lt"/>
                <a:cs typeface="Arial"/>
              </a:rPr>
              <a:t> dust assimilation using </a:t>
            </a:r>
            <a:r>
              <a:rPr lang="en-GB" err="1">
                <a:solidFill>
                  <a:schemeClr val="bg1"/>
                </a:solidFill>
                <a:latin typeface="Arial"/>
                <a:ea typeface="+mn-lt"/>
                <a:cs typeface="Arial"/>
              </a:rPr>
              <a:t>ESMValTool</a:t>
            </a:r>
            <a:r>
              <a:rPr lang="en-GB">
                <a:solidFill>
                  <a:schemeClr val="bg1"/>
                </a:solidFill>
                <a:latin typeface="Arial"/>
                <a:ea typeface="+mn-lt"/>
                <a:cs typeface="Arial"/>
              </a:rPr>
              <a:t>, comparing control and assimilated simulations against ESA-CCI dust optical depth observations.</a:t>
            </a:r>
            <a:endParaRPr lang="en-US">
              <a:solidFill>
                <a:schemeClr val="bg1"/>
              </a:solidFill>
              <a:latin typeface="Arial"/>
              <a:cs typeface="Arial"/>
            </a:endParaRPr>
          </a:p>
        </p:txBody>
      </p:sp>
      <p:sp>
        <p:nvSpPr>
          <p:cNvPr id="3" name="TextBox 2">
            <a:extLst>
              <a:ext uri="{FF2B5EF4-FFF2-40B4-BE49-F238E27FC236}">
                <a16:creationId xmlns:a16="http://schemas.microsoft.com/office/drawing/2014/main" id="{6776FA4A-CC00-B975-ABCD-80AA0B98EBFB}"/>
              </a:ext>
            </a:extLst>
          </p:cNvPr>
          <p:cNvSpPr txBox="1"/>
          <p:nvPr/>
        </p:nvSpPr>
        <p:spPr>
          <a:xfrm>
            <a:off x="311764" y="1577844"/>
            <a:ext cx="4808690" cy="4524315"/>
          </a:xfrm>
          <a:prstGeom prst="rect">
            <a:avLst/>
          </a:prstGeom>
          <a:solidFill>
            <a:srgbClr val="017DC6"/>
          </a:solidFill>
        </p:spPr>
        <p:txBody>
          <a:bodyPr wrap="square" lIns="91440" tIns="45720" rIns="91440" bIns="45720" rtlCol="0" anchor="t">
            <a:spAutoFit/>
          </a:bodyPr>
          <a:lstStyle/>
          <a:p>
            <a:pPr marL="457200" indent="-457200">
              <a:buFont typeface="Arial"/>
              <a:buChar char="•"/>
            </a:pPr>
            <a:r>
              <a:rPr lang="en-GB" err="1">
                <a:solidFill>
                  <a:schemeClr val="bg1"/>
                </a:solidFill>
                <a:latin typeface="Arial"/>
                <a:ea typeface="+mn-lt"/>
                <a:cs typeface="Arial"/>
              </a:rPr>
              <a:t>ESMValTool</a:t>
            </a:r>
            <a:r>
              <a:rPr lang="en-GB">
                <a:solidFill>
                  <a:schemeClr val="bg1"/>
                </a:solidFill>
                <a:latin typeface="Arial"/>
                <a:ea typeface="+mn-lt"/>
                <a:cs typeface="Arial"/>
              </a:rPr>
              <a:t> has been extended to evaluate ECMWF and </a:t>
            </a:r>
            <a:r>
              <a:rPr lang="en-GB" dirty="0">
                <a:solidFill>
                  <a:schemeClr val="bg1"/>
                </a:solidFill>
                <a:latin typeface="Arial"/>
                <a:ea typeface="+mn-lt"/>
                <a:cs typeface="Arial"/>
              </a:rPr>
              <a:t>BSC </a:t>
            </a:r>
            <a:r>
              <a:rPr lang="en-GB">
                <a:solidFill>
                  <a:schemeClr val="bg1"/>
                </a:solidFill>
                <a:latin typeface="Arial"/>
                <a:ea typeface="+mn-lt"/>
                <a:cs typeface="Arial"/>
              </a:rPr>
              <a:t>data assimilation experiments using CCI aerosol and cloud products.</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Assimilation experiments provide new insight into aerosol, cloud and dust processes, supporting targeted model and observational product development.</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Dust assimilation experiments improve agreement between </a:t>
            </a:r>
            <a:r>
              <a:rPr lang="en-GB" dirty="0">
                <a:solidFill>
                  <a:schemeClr val="bg1"/>
                </a:solidFill>
                <a:latin typeface="Arial"/>
                <a:ea typeface="+mn-lt"/>
                <a:cs typeface="Arial"/>
              </a:rPr>
              <a:t>modelled</a:t>
            </a:r>
            <a:r>
              <a:rPr lang="en-GB">
                <a:solidFill>
                  <a:schemeClr val="bg1"/>
                </a:solidFill>
                <a:latin typeface="Arial"/>
                <a:ea typeface="+mn-lt"/>
                <a:cs typeface="Arial"/>
              </a:rPr>
              <a:t> dust optical depth and ESA-CCI observations, demonstrating the value of CCI aerosol products for model evaluation and assimilation.</a:t>
            </a:r>
            <a:endParaRPr lang="en-US">
              <a:solidFill>
                <a:schemeClr val="bg1"/>
              </a:solidFill>
              <a:latin typeface="Arial"/>
              <a:ea typeface="+mn-lt"/>
              <a:cs typeface="Arial"/>
            </a:endParaRPr>
          </a:p>
        </p:txBody>
      </p:sp>
      <p:pic>
        <p:nvPicPr>
          <p:cNvPr id="7" name="Imagen 25">
            <a:extLst>
              <a:ext uri="{FF2B5EF4-FFF2-40B4-BE49-F238E27FC236}">
                <a16:creationId xmlns:a16="http://schemas.microsoft.com/office/drawing/2014/main" id="{194D5F9B-3BCB-9B1B-1C18-8A27C41729F2}"/>
              </a:ext>
            </a:extLst>
          </p:cNvPr>
          <p:cNvPicPr>
            <a:picLocks noChangeAspect="1"/>
          </p:cNvPicPr>
          <p:nvPr/>
        </p:nvPicPr>
        <p:blipFill>
          <a:blip r:embed="rId4"/>
          <a:srcRect t="8740" r="3951"/>
          <a:stretch>
            <a:fillRect/>
          </a:stretch>
        </p:blipFill>
        <p:spPr>
          <a:xfrm>
            <a:off x="5040672" y="1013191"/>
            <a:ext cx="6900761" cy="3688017"/>
          </a:xfrm>
          <a:prstGeom prst="rect">
            <a:avLst/>
          </a:prstGeom>
        </p:spPr>
      </p:pic>
    </p:spTree>
    <p:extLst>
      <p:ext uri="{BB962C8B-B14F-4D97-AF65-F5344CB8AC3E}">
        <p14:creationId xmlns:p14="http://schemas.microsoft.com/office/powerpoint/2010/main" val="2897805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AC658-6C86-CBED-ED83-B00925F1F73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7B84DD4-6B25-7768-0748-4BEC11BE5E21}"/>
              </a:ext>
            </a:extLst>
          </p:cNvPr>
          <p:cNvSpPr txBox="1"/>
          <p:nvPr/>
        </p:nvSpPr>
        <p:spPr>
          <a:xfrm>
            <a:off x="311765" y="941555"/>
            <a:ext cx="11676019" cy="5170646"/>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Snow Dynamics</a:t>
            </a: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p:txBody>
      </p:sp>
      <p:pic>
        <p:nvPicPr>
          <p:cNvPr id="5" name="Picture 4">
            <a:extLst>
              <a:ext uri="{FF2B5EF4-FFF2-40B4-BE49-F238E27FC236}">
                <a16:creationId xmlns:a16="http://schemas.microsoft.com/office/drawing/2014/main" id="{85E14971-8613-0BCC-5321-BB3890A9641C}"/>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B8DC609A-A0E8-B85C-719A-92872ABCF5AC}"/>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0CC5C4C-9A50-6302-C044-1CC7FED2DE60}"/>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89E33EF3-58DA-028E-4995-34235E5255B2}"/>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34AEA26-4F87-F2D0-4087-D6E9DC763EA7}"/>
              </a:ext>
            </a:extLst>
          </p:cNvPr>
          <p:cNvSpPr txBox="1"/>
          <p:nvPr/>
        </p:nvSpPr>
        <p:spPr>
          <a:xfrm>
            <a:off x="10227367" y="2002711"/>
            <a:ext cx="1607907" cy="193899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200">
                <a:solidFill>
                  <a:schemeClr val="bg1"/>
                </a:solidFill>
                <a:ea typeface="+mn-lt"/>
                <a:cs typeface="+mn-lt"/>
              </a:rPr>
              <a:t>Pan-Arctic monthly albedo bias </a:t>
            </a:r>
            <a:r>
              <a:rPr lang="en-GB" sz="1200" dirty="0">
                <a:solidFill>
                  <a:schemeClr val="bg1"/>
                </a:solidFill>
                <a:ea typeface="+mn-lt"/>
                <a:cs typeface="+mn-lt"/>
              </a:rPr>
              <a:t>over 2010-2019 </a:t>
            </a:r>
            <a:r>
              <a:rPr lang="en-GB" sz="1200">
                <a:solidFill>
                  <a:schemeClr val="bg1"/>
                </a:solidFill>
                <a:ea typeface="+mn-lt"/>
                <a:cs typeface="+mn-lt"/>
              </a:rPr>
              <a:t>(POST minus MODIS observations) showing the impact of the optimised snow parameterisation on surface reflectivity across northern high-latitude regions.</a:t>
            </a:r>
            <a:endParaRPr lang="en-US" sz="1200">
              <a:solidFill>
                <a:schemeClr val="bg1"/>
              </a:solidFill>
              <a:ea typeface="Calibri"/>
              <a:cs typeface="Calibri"/>
            </a:endParaRPr>
          </a:p>
        </p:txBody>
      </p:sp>
      <p:sp>
        <p:nvSpPr>
          <p:cNvPr id="8" name="TextBox 7">
            <a:extLst>
              <a:ext uri="{FF2B5EF4-FFF2-40B4-BE49-F238E27FC236}">
                <a16:creationId xmlns:a16="http://schemas.microsoft.com/office/drawing/2014/main" id="{CE53B82F-6DA9-48CC-DF78-C207D2250F67}"/>
              </a:ext>
            </a:extLst>
          </p:cNvPr>
          <p:cNvSpPr txBox="1"/>
          <p:nvPr/>
        </p:nvSpPr>
        <p:spPr>
          <a:xfrm>
            <a:off x="311795" y="1615944"/>
            <a:ext cx="5631805" cy="4278094"/>
          </a:xfrm>
          <a:prstGeom prst="rect">
            <a:avLst/>
          </a:prstGeom>
          <a:solidFill>
            <a:srgbClr val="017DC6"/>
          </a:solidFill>
        </p:spPr>
        <p:txBody>
          <a:bodyPr wrap="square" lIns="91440" tIns="45720" rIns="91440" bIns="45720" rtlCol="0" anchor="t">
            <a:spAutoFit/>
          </a:bodyPr>
          <a:lstStyle/>
          <a:p>
            <a:pPr marL="457200" indent="-457200">
              <a:buFont typeface="Arial"/>
              <a:buChar char="•"/>
            </a:pPr>
            <a:r>
              <a:rPr lang="en-GB" sz="1600" dirty="0">
                <a:solidFill>
                  <a:schemeClr val="bg1"/>
                </a:solidFill>
                <a:latin typeface="Arial"/>
                <a:ea typeface="+mn-lt"/>
                <a:cs typeface="Arial"/>
              </a:rPr>
              <a:t>CCI Snow (SCFG, SCFV and SWE) and MODIS albedo products were used to optimise vegetation-dependent snow cover fraction and snow albedo processes in the ORCHIDEE Land Surface Model</a:t>
            </a:r>
          </a:p>
          <a:p>
            <a:pPr marL="457200" indent="-457200">
              <a:buFont typeface="Arial"/>
              <a:buChar char="•"/>
            </a:pPr>
            <a:endParaRPr lang="en-GB" sz="1600" dirty="0">
              <a:solidFill>
                <a:schemeClr val="bg1"/>
              </a:solidFill>
              <a:latin typeface="Arial"/>
              <a:ea typeface="+mn-lt"/>
              <a:cs typeface="Arial"/>
            </a:endParaRPr>
          </a:p>
          <a:p>
            <a:pPr marL="457200" indent="-457200">
              <a:buFont typeface="Arial"/>
              <a:buChar char="•"/>
            </a:pPr>
            <a:r>
              <a:rPr lang="en-GB" sz="1600" dirty="0">
                <a:solidFill>
                  <a:schemeClr val="bg1"/>
                </a:solidFill>
                <a:latin typeface="Arial"/>
                <a:ea typeface="+mn-lt"/>
                <a:cs typeface="Arial"/>
              </a:rPr>
              <a:t>New vegetation-dependent snow parameterisations improve representation of winter snow cover and surface albedo by accounting for differences between forests, grasslands and other vegetation types</a:t>
            </a:r>
          </a:p>
          <a:p>
            <a:pPr marL="457200" indent="-457200">
              <a:buFont typeface="Arial"/>
              <a:buChar char="•"/>
            </a:pPr>
            <a:endParaRPr lang="en-GB" sz="1600" dirty="0">
              <a:solidFill>
                <a:schemeClr val="bg1"/>
              </a:solidFill>
              <a:latin typeface="Arial"/>
              <a:ea typeface="+mn-lt"/>
              <a:cs typeface="Arial"/>
            </a:endParaRPr>
          </a:p>
          <a:p>
            <a:pPr marL="457200" indent="-457200">
              <a:buFont typeface="Arial"/>
              <a:buChar char="•"/>
            </a:pPr>
            <a:r>
              <a:rPr lang="en-GB" sz="1600" dirty="0">
                <a:solidFill>
                  <a:schemeClr val="bg1"/>
                </a:solidFill>
                <a:latin typeface="Arial"/>
                <a:ea typeface="+mn-lt"/>
                <a:cs typeface="Arial"/>
              </a:rPr>
              <a:t>Compared with the pre-optimised (PRIOR) configuration, the optimised (POST) configuration reduces albedo errors across many regions and vegetation types, although remaining biases indicate further work is needed to better represent snow cover and snow–vegetation interactions, particularly in boreal forest environments</a:t>
            </a:r>
          </a:p>
        </p:txBody>
      </p:sp>
      <p:grpSp>
        <p:nvGrpSpPr>
          <p:cNvPr id="30" name="Group 29">
            <a:extLst>
              <a:ext uri="{FF2B5EF4-FFF2-40B4-BE49-F238E27FC236}">
                <a16:creationId xmlns:a16="http://schemas.microsoft.com/office/drawing/2014/main" id="{0640F49B-DDB6-3D2E-3989-9FB9C3D91BCF}"/>
              </a:ext>
            </a:extLst>
          </p:cNvPr>
          <p:cNvGrpSpPr/>
          <p:nvPr/>
        </p:nvGrpSpPr>
        <p:grpSpPr>
          <a:xfrm>
            <a:off x="5939150" y="1072133"/>
            <a:ext cx="4288214" cy="5036082"/>
            <a:chOff x="5939150" y="1072133"/>
            <a:chExt cx="4288214" cy="5036082"/>
          </a:xfrm>
        </p:grpSpPr>
        <p:pic>
          <p:nvPicPr>
            <p:cNvPr id="13" name="Picture 12">
              <a:extLst>
                <a:ext uri="{FF2B5EF4-FFF2-40B4-BE49-F238E27FC236}">
                  <a16:creationId xmlns:a16="http://schemas.microsoft.com/office/drawing/2014/main" id="{9F23887A-BA5E-0088-F10E-8C51C1DE24D2}"/>
                </a:ext>
              </a:extLst>
            </p:cNvPr>
            <p:cNvPicPr>
              <a:picLocks noChangeAspect="1"/>
            </p:cNvPicPr>
            <p:nvPr/>
          </p:nvPicPr>
          <p:blipFill>
            <a:blip r:embed="rId4"/>
            <a:srcRect l="45837" t="10353" r="12577" b="58556"/>
            <a:stretch>
              <a:fillRect/>
            </a:stretch>
          </p:blipFill>
          <p:spPr>
            <a:xfrm>
              <a:off x="5943599" y="3554045"/>
              <a:ext cx="3364365" cy="891239"/>
            </a:xfrm>
            <a:prstGeom prst="rect">
              <a:avLst/>
            </a:prstGeom>
          </p:spPr>
        </p:pic>
        <p:pic>
          <p:nvPicPr>
            <p:cNvPr id="17" name="Picture 16">
              <a:extLst>
                <a:ext uri="{FF2B5EF4-FFF2-40B4-BE49-F238E27FC236}">
                  <a16:creationId xmlns:a16="http://schemas.microsoft.com/office/drawing/2014/main" id="{85F0DFBB-B957-CB0D-6551-085102E46D60}"/>
                </a:ext>
              </a:extLst>
            </p:cNvPr>
            <p:cNvPicPr>
              <a:picLocks noChangeAspect="1"/>
            </p:cNvPicPr>
            <p:nvPr/>
          </p:nvPicPr>
          <p:blipFill>
            <a:blip r:embed="rId4"/>
            <a:srcRect l="86846" r="922"/>
            <a:stretch>
              <a:fillRect/>
            </a:stretch>
          </p:blipFill>
          <p:spPr>
            <a:xfrm>
              <a:off x="9233340" y="2044107"/>
              <a:ext cx="989580" cy="2866586"/>
            </a:xfrm>
            <a:prstGeom prst="rect">
              <a:avLst/>
            </a:prstGeom>
          </p:spPr>
        </p:pic>
        <p:pic>
          <p:nvPicPr>
            <p:cNvPr id="19" name="Picture 18">
              <a:extLst>
                <a:ext uri="{FF2B5EF4-FFF2-40B4-BE49-F238E27FC236}">
                  <a16:creationId xmlns:a16="http://schemas.microsoft.com/office/drawing/2014/main" id="{B06D38B7-0CD8-8BF4-689B-FB26466033D1}"/>
                </a:ext>
              </a:extLst>
            </p:cNvPr>
            <p:cNvPicPr>
              <a:picLocks noChangeAspect="1"/>
            </p:cNvPicPr>
            <p:nvPr/>
          </p:nvPicPr>
          <p:blipFill>
            <a:blip r:embed="rId4"/>
            <a:srcRect l="86846" b="79171"/>
            <a:stretch>
              <a:fillRect/>
            </a:stretch>
          </p:blipFill>
          <p:spPr>
            <a:xfrm>
              <a:off x="9236028" y="1073425"/>
              <a:ext cx="989578" cy="1016995"/>
            </a:xfrm>
            <a:prstGeom prst="rect">
              <a:avLst/>
            </a:prstGeom>
          </p:spPr>
        </p:pic>
        <p:pic>
          <p:nvPicPr>
            <p:cNvPr id="26" name="Picture 25">
              <a:extLst>
                <a:ext uri="{FF2B5EF4-FFF2-40B4-BE49-F238E27FC236}">
                  <a16:creationId xmlns:a16="http://schemas.microsoft.com/office/drawing/2014/main" id="{13DD892B-9363-5657-581B-0EC93E312FAC}"/>
                </a:ext>
              </a:extLst>
            </p:cNvPr>
            <p:cNvPicPr>
              <a:picLocks noChangeAspect="1"/>
            </p:cNvPicPr>
            <p:nvPr/>
          </p:nvPicPr>
          <p:blipFill>
            <a:blip r:embed="rId4"/>
            <a:srcRect l="86846" b="79171"/>
            <a:stretch>
              <a:fillRect/>
            </a:stretch>
          </p:blipFill>
          <p:spPr>
            <a:xfrm>
              <a:off x="9237786" y="4854259"/>
              <a:ext cx="989578" cy="1253956"/>
            </a:xfrm>
            <a:prstGeom prst="rect">
              <a:avLst/>
            </a:prstGeom>
          </p:spPr>
        </p:pic>
        <p:pic>
          <p:nvPicPr>
            <p:cNvPr id="4" name="Picture 3">
              <a:extLst>
                <a:ext uri="{FF2B5EF4-FFF2-40B4-BE49-F238E27FC236}">
                  <a16:creationId xmlns:a16="http://schemas.microsoft.com/office/drawing/2014/main" id="{B9F7F417-866C-D32A-205F-4D0026BEDAD1}"/>
                </a:ext>
              </a:extLst>
            </p:cNvPr>
            <p:cNvPicPr>
              <a:picLocks noChangeAspect="1"/>
            </p:cNvPicPr>
            <p:nvPr/>
          </p:nvPicPr>
          <p:blipFill>
            <a:blip r:embed="rId4"/>
            <a:srcRect t="11830" r="58414" b="60862"/>
            <a:stretch>
              <a:fillRect/>
            </a:stretch>
          </p:blipFill>
          <p:spPr>
            <a:xfrm>
              <a:off x="5939151" y="2779178"/>
              <a:ext cx="3364365" cy="782824"/>
            </a:xfrm>
            <a:prstGeom prst="rect">
              <a:avLst/>
            </a:prstGeom>
            <a:solidFill>
              <a:schemeClr val="bg1"/>
            </a:solidFill>
          </p:spPr>
        </p:pic>
        <p:pic>
          <p:nvPicPr>
            <p:cNvPr id="18" name="Picture 17">
              <a:extLst>
                <a:ext uri="{FF2B5EF4-FFF2-40B4-BE49-F238E27FC236}">
                  <a16:creationId xmlns:a16="http://schemas.microsoft.com/office/drawing/2014/main" id="{4E90D6C9-81FA-46A2-1636-8401F23338A0}"/>
                </a:ext>
              </a:extLst>
            </p:cNvPr>
            <p:cNvPicPr>
              <a:picLocks noChangeAspect="1"/>
            </p:cNvPicPr>
            <p:nvPr/>
          </p:nvPicPr>
          <p:blipFill>
            <a:blip r:embed="rId4"/>
            <a:srcRect t="68858" r="58414" b="1"/>
            <a:stretch>
              <a:fillRect/>
            </a:stretch>
          </p:blipFill>
          <p:spPr>
            <a:xfrm>
              <a:off x="5943599" y="1072133"/>
              <a:ext cx="3364365" cy="892702"/>
            </a:xfrm>
            <a:prstGeom prst="rect">
              <a:avLst/>
            </a:prstGeom>
            <a:solidFill>
              <a:schemeClr val="bg1"/>
            </a:solidFill>
          </p:spPr>
        </p:pic>
        <p:pic>
          <p:nvPicPr>
            <p:cNvPr id="21" name="Picture 20">
              <a:extLst>
                <a:ext uri="{FF2B5EF4-FFF2-40B4-BE49-F238E27FC236}">
                  <a16:creationId xmlns:a16="http://schemas.microsoft.com/office/drawing/2014/main" id="{93D69DD0-E9EE-D864-8930-B06AFB0AF487}"/>
                </a:ext>
              </a:extLst>
            </p:cNvPr>
            <p:cNvPicPr>
              <a:picLocks noChangeAspect="1"/>
            </p:cNvPicPr>
            <p:nvPr/>
          </p:nvPicPr>
          <p:blipFill>
            <a:blip r:embed="rId4"/>
            <a:srcRect t="39661" r="58414" b="29081"/>
            <a:stretch>
              <a:fillRect/>
            </a:stretch>
          </p:blipFill>
          <p:spPr>
            <a:xfrm>
              <a:off x="5939150" y="4389023"/>
              <a:ext cx="3364365" cy="896058"/>
            </a:xfrm>
            <a:prstGeom prst="rect">
              <a:avLst/>
            </a:prstGeom>
            <a:solidFill>
              <a:schemeClr val="bg1"/>
            </a:solidFill>
          </p:spPr>
        </p:pic>
        <p:pic>
          <p:nvPicPr>
            <p:cNvPr id="23" name="Picture 22">
              <a:extLst>
                <a:ext uri="{FF2B5EF4-FFF2-40B4-BE49-F238E27FC236}">
                  <a16:creationId xmlns:a16="http://schemas.microsoft.com/office/drawing/2014/main" id="{F84BEA51-0172-CAFD-44F4-33DA82DDCD2C}"/>
                </a:ext>
              </a:extLst>
            </p:cNvPr>
            <p:cNvPicPr>
              <a:picLocks noChangeAspect="1"/>
            </p:cNvPicPr>
            <p:nvPr/>
          </p:nvPicPr>
          <p:blipFill>
            <a:blip r:embed="rId4"/>
            <a:srcRect l="45837" t="68691" r="12577" b="1"/>
            <a:stretch>
              <a:fillRect/>
            </a:stretch>
          </p:blipFill>
          <p:spPr>
            <a:xfrm>
              <a:off x="5939152" y="1895496"/>
              <a:ext cx="3364365" cy="897483"/>
            </a:xfrm>
            <a:prstGeom prst="rect">
              <a:avLst/>
            </a:prstGeom>
          </p:spPr>
        </p:pic>
        <p:pic>
          <p:nvPicPr>
            <p:cNvPr id="29" name="Picture 28">
              <a:extLst>
                <a:ext uri="{FF2B5EF4-FFF2-40B4-BE49-F238E27FC236}">
                  <a16:creationId xmlns:a16="http://schemas.microsoft.com/office/drawing/2014/main" id="{58A66A04-E894-41C5-10FE-47D099FBA3DD}"/>
                </a:ext>
              </a:extLst>
            </p:cNvPr>
            <p:cNvPicPr>
              <a:picLocks noChangeAspect="1"/>
            </p:cNvPicPr>
            <p:nvPr/>
          </p:nvPicPr>
          <p:blipFill>
            <a:blip r:embed="rId4"/>
            <a:srcRect l="45837" t="41099" r="12577" b="29679"/>
            <a:stretch>
              <a:fillRect/>
            </a:stretch>
          </p:blipFill>
          <p:spPr>
            <a:xfrm>
              <a:off x="5948046" y="5270548"/>
              <a:ext cx="3364365" cy="837667"/>
            </a:xfrm>
            <a:prstGeom prst="rect">
              <a:avLst/>
            </a:prstGeom>
          </p:spPr>
        </p:pic>
      </p:grpSp>
    </p:spTree>
    <p:extLst>
      <p:ext uri="{BB962C8B-B14F-4D97-AF65-F5344CB8AC3E}">
        <p14:creationId xmlns:p14="http://schemas.microsoft.com/office/powerpoint/2010/main" val="41975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CE51-487D-FA30-7F0A-EF4F8D415E5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19AA064-A432-5FB2-DDFC-38F0C278CA1C}"/>
              </a:ext>
            </a:extLst>
          </p:cNvPr>
          <p:cNvSpPr txBox="1"/>
          <p:nvPr/>
        </p:nvSpPr>
        <p:spPr>
          <a:xfrm>
            <a:off x="311765" y="921677"/>
            <a:ext cx="11676019" cy="5170646"/>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Ice Sheets</a:t>
            </a: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p:txBody>
      </p:sp>
      <p:pic>
        <p:nvPicPr>
          <p:cNvPr id="5" name="Picture 4">
            <a:extLst>
              <a:ext uri="{FF2B5EF4-FFF2-40B4-BE49-F238E27FC236}">
                <a16:creationId xmlns:a16="http://schemas.microsoft.com/office/drawing/2014/main" id="{F24BC96A-43FA-26CA-C554-32ECF1A869F6}"/>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07DBEC34-671B-48EE-9AE6-9A7ABC7A74C6}"/>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81E6B4F6-D502-6425-0AAA-F6A55409E698}"/>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0F522C0D-EC22-23E2-DF1F-18251FEE6428}"/>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83752AA-3A0E-1D28-481F-843883CC4075}"/>
              </a:ext>
            </a:extLst>
          </p:cNvPr>
          <p:cNvSpPr txBox="1"/>
          <p:nvPr/>
        </p:nvSpPr>
        <p:spPr>
          <a:xfrm>
            <a:off x="5061083" y="4544404"/>
            <a:ext cx="659872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a:solidFill>
                  <a:schemeClr val="bg1"/>
                </a:solidFill>
                <a:latin typeface="Arial"/>
                <a:cs typeface="Arial"/>
              </a:rPr>
              <a:t>Comparison of Greenland Ice Sheet surface velocity from the EC-Earth–PISM model and the ESA CCI Ice Velocity product. The model reproduces the large-scale pattern of ice flow but shows notable regional differences</a:t>
            </a:r>
          </a:p>
        </p:txBody>
      </p:sp>
      <p:sp>
        <p:nvSpPr>
          <p:cNvPr id="8" name="TextBox 7">
            <a:extLst>
              <a:ext uri="{FF2B5EF4-FFF2-40B4-BE49-F238E27FC236}">
                <a16:creationId xmlns:a16="http://schemas.microsoft.com/office/drawing/2014/main" id="{7F4AA2D9-4D05-1D54-1D1A-298B5E7D2B2A}"/>
              </a:ext>
            </a:extLst>
          </p:cNvPr>
          <p:cNvSpPr txBox="1"/>
          <p:nvPr/>
        </p:nvSpPr>
        <p:spPr>
          <a:xfrm>
            <a:off x="311763" y="1577844"/>
            <a:ext cx="4850545" cy="4247317"/>
          </a:xfrm>
          <a:prstGeom prst="rect">
            <a:avLst/>
          </a:prstGeom>
          <a:solidFill>
            <a:srgbClr val="017DC6"/>
          </a:solidFill>
        </p:spPr>
        <p:txBody>
          <a:bodyPr wrap="square" lIns="91440" tIns="45720" rIns="91440" bIns="45720" rtlCol="0" anchor="t">
            <a:spAutoFit/>
          </a:bodyPr>
          <a:lstStyle/>
          <a:p>
            <a:pPr marL="342900" indent="-342900">
              <a:buFont typeface="Arial" panose="020B0604020202020204" pitchFamily="34" charset="0"/>
              <a:buChar char="•"/>
            </a:pPr>
            <a:r>
              <a:rPr lang="en-GB">
                <a:solidFill>
                  <a:schemeClr val="bg1"/>
                </a:solidFill>
                <a:latin typeface="Arial"/>
                <a:ea typeface="Calibri"/>
                <a:cs typeface="Arial"/>
              </a:rPr>
              <a:t>ESA CCI ice-sheet products (Ice Velocity, Surface Elevation Change and Gravitational Mass Balance) provide independent observations for evaluating the coupled EC-Earth–PISM climate–ice-sheet model.</a:t>
            </a:r>
          </a:p>
          <a:p>
            <a:pPr marL="342900" indent="-342900">
              <a:buFont typeface="Arial" panose="020B0604020202020204" pitchFamily="34" charset="0"/>
              <a:buChar char="•"/>
            </a:pPr>
            <a:endParaRPr lang="en-GB">
              <a:solidFill>
                <a:schemeClr val="bg1"/>
              </a:solidFill>
              <a:latin typeface="Arial"/>
              <a:ea typeface="Calibri"/>
              <a:cs typeface="Arial"/>
            </a:endParaRPr>
          </a:p>
          <a:p>
            <a:pPr marL="342900" indent="-342900">
              <a:buFont typeface="Arial" panose="020B0604020202020204" pitchFamily="34" charset="0"/>
              <a:buChar char="•"/>
            </a:pPr>
            <a:r>
              <a:rPr lang="en-GB">
                <a:solidFill>
                  <a:schemeClr val="bg1"/>
                </a:solidFill>
                <a:latin typeface="Arial"/>
                <a:ea typeface="Calibri"/>
                <a:cs typeface="Arial"/>
              </a:rPr>
              <a:t>Comparisons with CCI observations show that the model captures the broad structure of Greenland ice flow, including the contrast between the slow-moving interior and fast-flowing outlet glaciers.</a:t>
            </a:r>
          </a:p>
          <a:p>
            <a:pPr marL="342900" indent="-342900">
              <a:buFont typeface="Arial" panose="020B0604020202020204" pitchFamily="34" charset="0"/>
              <a:buChar char="•"/>
            </a:pPr>
            <a:endParaRPr lang="en-GB">
              <a:solidFill>
                <a:schemeClr val="bg1"/>
              </a:solidFill>
              <a:latin typeface="Arial"/>
              <a:ea typeface="Calibri"/>
              <a:cs typeface="Arial"/>
            </a:endParaRPr>
          </a:p>
          <a:p>
            <a:pPr marL="342900" indent="-342900">
              <a:buFont typeface="Arial" panose="020B0604020202020204" pitchFamily="34" charset="0"/>
              <a:buChar char="•"/>
            </a:pPr>
            <a:r>
              <a:rPr lang="en-GB">
                <a:solidFill>
                  <a:schemeClr val="bg1"/>
                </a:solidFill>
                <a:latin typeface="Arial"/>
                <a:ea typeface="Calibri"/>
                <a:cs typeface="Arial"/>
              </a:rPr>
              <a:t>Regional biases remain in ice velocity, surface elevation change and mass loss</a:t>
            </a:r>
          </a:p>
        </p:txBody>
      </p:sp>
      <p:pic>
        <p:nvPicPr>
          <p:cNvPr id="7" name="image11.png">
            <a:extLst>
              <a:ext uri="{FF2B5EF4-FFF2-40B4-BE49-F238E27FC236}">
                <a16:creationId xmlns:a16="http://schemas.microsoft.com/office/drawing/2014/main" id="{BBF165DD-58E5-D8F0-D586-0C40DDC73AF9}"/>
              </a:ext>
            </a:extLst>
          </p:cNvPr>
          <p:cNvPicPr>
            <a:picLocks noChangeAspect="1"/>
          </p:cNvPicPr>
          <p:nvPr/>
        </p:nvPicPr>
        <p:blipFill>
          <a:blip r:embed="rId4"/>
          <a:stretch>
            <a:fillRect/>
          </a:stretch>
        </p:blipFill>
        <p:spPr bwMode="auto">
          <a:xfrm>
            <a:off x="5061083" y="1567679"/>
            <a:ext cx="6865685" cy="2966560"/>
          </a:xfrm>
          <a:prstGeom prst="rect">
            <a:avLst/>
          </a:prstGeom>
        </p:spPr>
      </p:pic>
    </p:spTree>
    <p:extLst>
      <p:ext uri="{BB962C8B-B14F-4D97-AF65-F5344CB8AC3E}">
        <p14:creationId xmlns:p14="http://schemas.microsoft.com/office/powerpoint/2010/main" val="1485966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133B3-ABFD-C457-3B42-C2ADA658F33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D8E14D2-55A3-17BC-0574-1C7956297806}"/>
              </a:ext>
            </a:extLst>
          </p:cNvPr>
          <p:cNvSpPr txBox="1"/>
          <p:nvPr/>
        </p:nvSpPr>
        <p:spPr>
          <a:xfrm>
            <a:off x="76201" y="921676"/>
            <a:ext cx="12098698" cy="5632311"/>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	Machine Learning for Wetland Methane Emissions</a:t>
            </a:r>
          </a:p>
          <a:p>
            <a:r>
              <a:rPr lang="en-GB" sz="2000">
                <a:solidFill>
                  <a:schemeClr val="bg1"/>
                </a:solidFill>
                <a:ea typeface="+mn-lt"/>
                <a:cs typeface="+mn-lt"/>
              </a:rPr>
              <a:t>  Current ensembles of JULES simulations with different driving data, temperature dependency, vegetation and</a:t>
            </a:r>
          </a:p>
          <a:p>
            <a:r>
              <a:rPr lang="en-GB" sz="2000">
                <a:solidFill>
                  <a:schemeClr val="bg1"/>
                </a:solidFill>
                <a:ea typeface="+mn-lt"/>
                <a:cs typeface="+mn-lt"/>
              </a:rPr>
              <a:t>  wetland masks show massively different methane fluxes. This Study aims to address this by:</a:t>
            </a:r>
            <a:endParaRPr lang="en-GB">
              <a:solidFill>
                <a:schemeClr val="bg1"/>
              </a:solidFill>
              <a:ea typeface="Calibri" panose="020F0502020204030204"/>
              <a:cs typeface="Calibri" panose="020F0502020204030204"/>
            </a:endParaRPr>
          </a:p>
          <a:p>
            <a:pPr marL="914400" lvl="1" indent="-457200">
              <a:buFont typeface="Arial"/>
              <a:buChar char="•"/>
            </a:pPr>
            <a:r>
              <a:rPr lang="en-GB" sz="2000">
                <a:solidFill>
                  <a:schemeClr val="bg1"/>
                </a:solidFill>
                <a:ea typeface="+mn-lt"/>
                <a:cs typeface="+mn-lt"/>
              </a:rPr>
              <a:t>developing an emulator for JULES wetland methane,</a:t>
            </a:r>
          </a:p>
          <a:p>
            <a:pPr marL="914400" lvl="1" indent="-457200">
              <a:buFont typeface="Arial"/>
              <a:buChar char="•"/>
            </a:pPr>
            <a:r>
              <a:rPr lang="en-GB" sz="2000">
                <a:solidFill>
                  <a:schemeClr val="bg1"/>
                </a:solidFill>
                <a:ea typeface="+mn-lt"/>
                <a:cs typeface="+mn-lt"/>
              </a:rPr>
              <a:t>using its explainability to show which factors matter in the model, </a:t>
            </a:r>
          </a:p>
          <a:p>
            <a:pPr marL="914400" lvl="1" indent="-457200">
              <a:buFont typeface="Arial"/>
              <a:buChar char="•"/>
            </a:pPr>
            <a:r>
              <a:rPr lang="en-GB" sz="2000">
                <a:solidFill>
                  <a:schemeClr val="bg1"/>
                </a:solidFill>
                <a:ea typeface="+mn-lt"/>
                <a:cs typeface="+mn-lt"/>
              </a:rPr>
              <a:t>drive the emulator with CCI Earth Observation data to generate wetland fluxes</a:t>
            </a:r>
          </a:p>
          <a:p>
            <a:pPr marL="914400" lvl="1" indent="-457200">
              <a:buFont typeface="Arial"/>
              <a:buChar char="•"/>
            </a:pPr>
            <a:r>
              <a:rPr lang="en-GB" sz="2000">
                <a:solidFill>
                  <a:schemeClr val="bg1"/>
                </a:solidFill>
                <a:ea typeface="+mn-lt"/>
                <a:cs typeface="+mn-lt"/>
              </a:rPr>
              <a:t>compare those to a methane inversions performed on GOSAT/TROPOMI ESA CCI data</a:t>
            </a:r>
          </a:p>
          <a:p>
            <a:pPr marL="914400" lvl="1" indent="-457200">
              <a:buFont typeface="Arial"/>
              <a:buChar char="•"/>
            </a:pPr>
            <a:endParaRPr lang="en-GB" sz="1000" dirty="0">
              <a:solidFill>
                <a:schemeClr val="bg1"/>
              </a:solidFill>
              <a:ea typeface="+mn-lt"/>
              <a:cs typeface="+mn-lt"/>
            </a:endParaRPr>
          </a:p>
          <a:p>
            <a:r>
              <a:rPr lang="en-GB" sz="2000">
                <a:solidFill>
                  <a:schemeClr val="bg1"/>
                </a:solidFill>
                <a:ea typeface="Calibri"/>
                <a:cs typeface="Calibri"/>
              </a:rPr>
              <a:t>  Results:</a:t>
            </a:r>
          </a:p>
          <a:p>
            <a:pPr lvl="1"/>
            <a:r>
              <a:rPr lang="en-GB" sz="2000">
                <a:solidFill>
                  <a:schemeClr val="bg1"/>
                </a:solidFill>
                <a:ea typeface="Calibri"/>
                <a:cs typeface="Calibri"/>
              </a:rPr>
              <a:t>The emulator performs </a:t>
            </a:r>
            <a:endParaRPr lang="en-GB" sz="2000" dirty="0">
              <a:solidFill>
                <a:schemeClr val="bg1"/>
              </a:solidFill>
              <a:ea typeface="Calibri"/>
              <a:cs typeface="Calibri"/>
            </a:endParaRPr>
          </a:p>
          <a:p>
            <a:pPr lvl="1"/>
            <a:r>
              <a:rPr lang="en-GB" sz="2000">
                <a:solidFill>
                  <a:schemeClr val="bg1"/>
                </a:solidFill>
                <a:ea typeface="Calibri"/>
                <a:cs typeface="Calibri"/>
              </a:rPr>
              <a:t>well compared to JULES for</a:t>
            </a:r>
          </a:p>
          <a:p>
            <a:pPr lvl="1"/>
            <a:r>
              <a:rPr lang="en-GB" sz="2000" dirty="0">
                <a:solidFill>
                  <a:schemeClr val="bg1"/>
                </a:solidFill>
                <a:ea typeface="Calibri"/>
                <a:cs typeface="Calibri"/>
              </a:rPr>
              <a:t>wetland </a:t>
            </a:r>
            <a:r>
              <a:rPr lang="en-GB" sz="2000">
                <a:solidFill>
                  <a:schemeClr val="bg1"/>
                </a:solidFill>
                <a:ea typeface="Calibri"/>
                <a:cs typeface="Calibri"/>
              </a:rPr>
              <a:t>methane emissions,</a:t>
            </a:r>
            <a:endParaRPr lang="en-GB" sz="2000" dirty="0">
              <a:solidFill>
                <a:schemeClr val="bg1"/>
              </a:solidFill>
              <a:ea typeface="Calibri"/>
              <a:cs typeface="Calibri"/>
            </a:endParaRPr>
          </a:p>
          <a:p>
            <a:pPr lvl="1"/>
            <a:r>
              <a:rPr lang="en-GB" sz="2000">
                <a:solidFill>
                  <a:schemeClr val="bg1"/>
                </a:solidFill>
                <a:ea typeface="Calibri"/>
                <a:cs typeface="Calibri"/>
              </a:rPr>
              <a:t>the only minor</a:t>
            </a:r>
            <a:r>
              <a:rPr lang="en-GB" sz="2000" dirty="0">
                <a:solidFill>
                  <a:schemeClr val="bg1"/>
                </a:solidFill>
                <a:ea typeface="Calibri"/>
                <a:cs typeface="Calibri"/>
              </a:rPr>
              <a:t> differences </a:t>
            </a:r>
            <a:endParaRPr lang="en-GB" sz="2000">
              <a:solidFill>
                <a:schemeClr val="bg1"/>
              </a:solidFill>
              <a:ea typeface="Calibri"/>
              <a:cs typeface="Calibri"/>
            </a:endParaRPr>
          </a:p>
          <a:p>
            <a:pPr lvl="1"/>
            <a:r>
              <a:rPr lang="en-GB" sz="2000">
                <a:solidFill>
                  <a:schemeClr val="bg1"/>
                </a:solidFill>
                <a:ea typeface="Calibri"/>
                <a:cs typeface="Calibri"/>
              </a:rPr>
              <a:t>are on the very edges </a:t>
            </a:r>
          </a:p>
          <a:p>
            <a:pPr lvl="1"/>
            <a:r>
              <a:rPr lang="en-GB" sz="2000">
                <a:solidFill>
                  <a:schemeClr val="bg1"/>
                </a:solidFill>
                <a:ea typeface="Calibri"/>
                <a:cs typeface="Calibri"/>
              </a:rPr>
              <a:t>of wetland areas</a:t>
            </a:r>
          </a:p>
          <a:p>
            <a:pPr lvl="1"/>
            <a:endParaRPr lang="en-GB" sz="1000" dirty="0">
              <a:solidFill>
                <a:schemeClr val="bg1"/>
              </a:solidFill>
              <a:ea typeface="Calibri" panose="020F0502020204030204"/>
              <a:cs typeface="Calibri" panose="020F0502020204030204"/>
            </a:endParaRPr>
          </a:p>
          <a:p>
            <a:r>
              <a:rPr lang="en-GB" sz="2000">
                <a:solidFill>
                  <a:schemeClr val="bg1"/>
                </a:solidFill>
                <a:ea typeface="Calibri"/>
                <a:cs typeface="Calibri"/>
              </a:rPr>
              <a:t>  Work is ongoing towards a </a:t>
            </a:r>
          </a:p>
          <a:p>
            <a:r>
              <a:rPr lang="en-GB" sz="2000">
                <a:solidFill>
                  <a:schemeClr val="bg1"/>
                </a:solidFill>
                <a:ea typeface="Calibri"/>
                <a:cs typeface="Calibri"/>
              </a:rPr>
              <a:t>  Digital Twin</a:t>
            </a:r>
          </a:p>
        </p:txBody>
      </p:sp>
      <p:pic>
        <p:nvPicPr>
          <p:cNvPr id="5" name="Picture 4">
            <a:extLst>
              <a:ext uri="{FF2B5EF4-FFF2-40B4-BE49-F238E27FC236}">
                <a16:creationId xmlns:a16="http://schemas.microsoft.com/office/drawing/2014/main" id="{60724A3B-0CE8-E6A0-D832-487EC602ECF7}"/>
              </a:ext>
            </a:extLst>
          </p:cNvPr>
          <p:cNvPicPr>
            <a:picLocks noChangeAspect="1"/>
          </p:cNvPicPr>
          <p:nvPr/>
        </p:nvPicPr>
        <p:blipFill>
          <a:blip r:embed="rId2"/>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C770FDA9-ED3A-5494-E079-D53FC7288839}"/>
              </a:ext>
            </a:extLst>
          </p:cNvPr>
          <p:cNvPicPr>
            <a:picLocks noChangeAspect="1"/>
          </p:cNvPicPr>
          <p:nvPr/>
        </p:nvPicPr>
        <p:blipFill>
          <a:blip r:embed="rId3"/>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373CC43E-AB00-F6A5-90BB-545CDD950CBC}"/>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1B17E706-1523-BD4A-49B1-77DDDBBB5F1C}"/>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A map of africa with a number of emulators&#10;&#10;AI-generated content may be incorrect.">
            <a:extLst>
              <a:ext uri="{FF2B5EF4-FFF2-40B4-BE49-F238E27FC236}">
                <a16:creationId xmlns:a16="http://schemas.microsoft.com/office/drawing/2014/main" id="{B8AACD56-E35F-A2F7-0642-163071809576}"/>
              </a:ext>
            </a:extLst>
          </p:cNvPr>
          <p:cNvPicPr>
            <a:picLocks noChangeAspect="1"/>
          </p:cNvPicPr>
          <p:nvPr/>
        </p:nvPicPr>
        <p:blipFill>
          <a:blip r:embed="rId4"/>
          <a:stretch>
            <a:fillRect/>
          </a:stretch>
        </p:blipFill>
        <p:spPr>
          <a:xfrm>
            <a:off x="3581004" y="3379306"/>
            <a:ext cx="8594965" cy="2703444"/>
          </a:xfrm>
          <a:prstGeom prst="rect">
            <a:avLst/>
          </a:prstGeom>
        </p:spPr>
      </p:pic>
    </p:spTree>
    <p:extLst>
      <p:ext uri="{BB962C8B-B14F-4D97-AF65-F5344CB8AC3E}">
        <p14:creationId xmlns:p14="http://schemas.microsoft.com/office/powerpoint/2010/main" val="393649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759E2-E439-9F0E-CA83-C46EFECEB51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D4E607E-801C-AD49-5B13-8BA9F6DA088A}"/>
              </a:ext>
            </a:extLst>
          </p:cNvPr>
          <p:cNvSpPr txBox="1"/>
          <p:nvPr/>
        </p:nvSpPr>
        <p:spPr>
          <a:xfrm>
            <a:off x="301181" y="942841"/>
            <a:ext cx="11747944" cy="5170646"/>
          </a:xfrm>
          <a:prstGeom prst="rect">
            <a:avLst/>
          </a:prstGeom>
          <a:solidFill>
            <a:srgbClr val="017DC6"/>
          </a:solidFill>
        </p:spPr>
        <p:txBody>
          <a:bodyPr wrap="square" lIns="91440" tIns="45720" rIns="91440" bIns="45720" rtlCol="0" anchor="t">
            <a:spAutoFit/>
          </a:bodyPr>
          <a:lstStyle/>
          <a:p>
            <a:r>
              <a:rPr lang="en-GB" sz="3000">
                <a:solidFill>
                  <a:schemeClr val="bg1"/>
                </a:solidFill>
                <a:ea typeface="+mn-lt"/>
                <a:cs typeface="+mn-lt"/>
              </a:rPr>
              <a:t>Assessment and evaluation of the role of vegetation on hydrometeorological processes in CMIP models</a:t>
            </a:r>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a:p>
            <a:pPr algn="just"/>
            <a:endParaRPr lang="en-GB" sz="3000">
              <a:solidFill>
                <a:schemeClr val="bg1"/>
              </a:solidFill>
              <a:ea typeface="Calibri"/>
              <a:cs typeface="Calibri"/>
            </a:endParaRPr>
          </a:p>
        </p:txBody>
      </p:sp>
      <p:sp>
        <p:nvSpPr>
          <p:cNvPr id="6" name="TextBox 5">
            <a:extLst>
              <a:ext uri="{FF2B5EF4-FFF2-40B4-BE49-F238E27FC236}">
                <a16:creationId xmlns:a16="http://schemas.microsoft.com/office/drawing/2014/main" id="{C5C6FE16-851E-793C-8FC6-73FD2DB3C995}"/>
              </a:ext>
            </a:extLst>
          </p:cNvPr>
          <p:cNvSpPr txBox="1"/>
          <p:nvPr/>
        </p:nvSpPr>
        <p:spPr>
          <a:xfrm>
            <a:off x="301182" y="2020497"/>
            <a:ext cx="7132552" cy="3416320"/>
          </a:xfrm>
          <a:prstGeom prst="rect">
            <a:avLst/>
          </a:prstGeom>
          <a:solidFill>
            <a:srgbClr val="017DC6"/>
          </a:solidFill>
        </p:spPr>
        <p:txBody>
          <a:bodyPr wrap="square" lIns="91440" tIns="45720" rIns="91440" bIns="45720" rtlCol="0" anchor="t">
            <a:spAutoFit/>
          </a:bodyPr>
          <a:lstStyle/>
          <a:p>
            <a:pPr marL="457200" indent="-457200">
              <a:buFont typeface="Arial"/>
              <a:buChar char="•"/>
            </a:pPr>
            <a:r>
              <a:rPr lang="en-GB">
                <a:solidFill>
                  <a:schemeClr val="bg1"/>
                </a:solidFill>
                <a:latin typeface="Arial"/>
                <a:ea typeface="+mn-lt"/>
                <a:cs typeface="Arial"/>
              </a:rPr>
              <a:t>ESA CCI Leaf Area Index, Soil Moisture, Water Vapour and Land Cover products </a:t>
            </a:r>
            <a:r>
              <a:rPr lang="en-GB" dirty="0">
                <a:solidFill>
                  <a:schemeClr val="bg1"/>
                </a:solidFill>
                <a:latin typeface="Arial"/>
                <a:ea typeface="+mn-lt"/>
                <a:cs typeface="Arial"/>
              </a:rPr>
              <a:t>were </a:t>
            </a:r>
            <a:r>
              <a:rPr lang="en-GB">
                <a:solidFill>
                  <a:schemeClr val="bg1"/>
                </a:solidFill>
                <a:latin typeface="Arial"/>
                <a:ea typeface="+mn-lt"/>
                <a:cs typeface="Arial"/>
              </a:rPr>
              <a:t>used to investigate links between vegetation phenology and hydrometeorological processes</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a:solidFill>
                  <a:schemeClr val="bg1"/>
                </a:solidFill>
                <a:latin typeface="Arial"/>
                <a:ea typeface="+mn-lt"/>
                <a:cs typeface="Arial"/>
              </a:rPr>
              <a:t>Vegetation onset derived from CCI LAI and </a:t>
            </a:r>
            <a:r>
              <a:rPr lang="en-GB" err="1">
                <a:solidFill>
                  <a:schemeClr val="bg1"/>
                </a:solidFill>
                <a:latin typeface="Arial"/>
                <a:ea typeface="+mn-lt"/>
                <a:cs typeface="Arial"/>
              </a:rPr>
              <a:t>PhenoCam</a:t>
            </a:r>
            <a:r>
              <a:rPr lang="en-GB">
                <a:solidFill>
                  <a:schemeClr val="bg1"/>
                </a:solidFill>
                <a:latin typeface="Arial"/>
                <a:ea typeface="+mn-lt"/>
                <a:cs typeface="Arial"/>
              </a:rPr>
              <a:t> greenness observations using a threshold-based approach to identify the start of the growing season</a:t>
            </a:r>
          </a:p>
          <a:p>
            <a:pPr marL="457200" indent="-457200">
              <a:buFont typeface="Arial"/>
              <a:buChar char="•"/>
            </a:pPr>
            <a:endParaRPr lang="en-GB">
              <a:solidFill>
                <a:schemeClr val="bg1"/>
              </a:solidFill>
              <a:latin typeface="Arial"/>
              <a:ea typeface="+mn-lt"/>
              <a:cs typeface="Arial"/>
            </a:endParaRPr>
          </a:p>
          <a:p>
            <a:pPr marL="457200" indent="-457200">
              <a:buFont typeface="Arial"/>
              <a:buChar char="•"/>
            </a:pPr>
            <a:r>
              <a:rPr lang="en-GB" err="1">
                <a:solidFill>
                  <a:schemeClr val="bg1"/>
                </a:solidFill>
                <a:latin typeface="Arial"/>
                <a:ea typeface="+mn-lt"/>
                <a:cs typeface="Arial"/>
              </a:rPr>
              <a:t>ESMValTool</a:t>
            </a:r>
            <a:r>
              <a:rPr lang="en-GB">
                <a:solidFill>
                  <a:schemeClr val="bg1"/>
                </a:solidFill>
                <a:latin typeface="Arial"/>
                <a:ea typeface="+mn-lt"/>
                <a:cs typeface="Arial"/>
              </a:rPr>
              <a:t> diagnostic under development to compare phenology metrics across observations and CMIP6 models and assess relationships with soil moisture and atmospheric moisture</a:t>
            </a:r>
          </a:p>
        </p:txBody>
      </p:sp>
      <p:pic>
        <p:nvPicPr>
          <p:cNvPr id="5" name="Picture 4">
            <a:extLst>
              <a:ext uri="{FF2B5EF4-FFF2-40B4-BE49-F238E27FC236}">
                <a16:creationId xmlns:a16="http://schemas.microsoft.com/office/drawing/2014/main" id="{02D03374-8201-AA7F-BE0D-A69941D25EB2}"/>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EA0AAC83-09C4-FAD8-EAC2-1B2A54D76F2A}"/>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F0C33B73-3AC3-BE51-7AF3-E82E833032AA}"/>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FF4E14A9-4398-7152-E07E-83EB08EA3CE7}"/>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descr="Comparison of vegetation onset date (green) with the dates when growing degree days (GDD) reaches 150 oCday (blue). From 2003 to 2009, the two events occurred around the same time each year. In later years, the dates diverge with the GDD threshold being reached earlier, likely due to rising temperatures.">
            <a:extLst>
              <a:ext uri="{FF2B5EF4-FFF2-40B4-BE49-F238E27FC236}">
                <a16:creationId xmlns:a16="http://schemas.microsoft.com/office/drawing/2014/main" id="{448407CC-A57C-4B1E-52F6-EA9245311A62}"/>
              </a:ext>
            </a:extLst>
          </p:cNvPr>
          <p:cNvSpPr txBox="1"/>
          <p:nvPr/>
        </p:nvSpPr>
        <p:spPr>
          <a:xfrm>
            <a:off x="7729771" y="5096628"/>
            <a:ext cx="424648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solidFill>
                <a:ea typeface="+mn-lt"/>
                <a:cs typeface="+mn-lt"/>
              </a:rPr>
              <a:t>Illustration of the vegetation onset methodology, showing how the start of the growing season is identified from a greenness time series using a dynamic threshold based on annual minimum and maximum conditions.</a:t>
            </a:r>
          </a:p>
        </p:txBody>
      </p:sp>
      <p:pic>
        <p:nvPicPr>
          <p:cNvPr id="4" name="Picture 3">
            <a:extLst>
              <a:ext uri="{FF2B5EF4-FFF2-40B4-BE49-F238E27FC236}">
                <a16:creationId xmlns:a16="http://schemas.microsoft.com/office/drawing/2014/main" id="{0F2030BF-DDFB-73B8-062A-C229BAF53A62}"/>
              </a:ext>
            </a:extLst>
          </p:cNvPr>
          <p:cNvPicPr>
            <a:picLocks noChangeAspect="1"/>
          </p:cNvPicPr>
          <p:nvPr/>
        </p:nvPicPr>
        <p:blipFill>
          <a:blip r:embed="rId5"/>
          <a:stretch>
            <a:fillRect/>
          </a:stretch>
        </p:blipFill>
        <p:spPr>
          <a:xfrm>
            <a:off x="7532583" y="2205163"/>
            <a:ext cx="4399788" cy="2734752"/>
          </a:xfrm>
          <a:prstGeom prst="rect">
            <a:avLst/>
          </a:prstGeom>
        </p:spPr>
      </p:pic>
    </p:spTree>
    <p:extLst>
      <p:ext uri="{BB962C8B-B14F-4D97-AF65-F5344CB8AC3E}">
        <p14:creationId xmlns:p14="http://schemas.microsoft.com/office/powerpoint/2010/main" val="2954517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CMUG?</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F18A2A-A7BC-8A3A-9D49-778B45707FBF}"/>
              </a:ext>
            </a:extLst>
          </p:cNvPr>
          <p:cNvSpPr txBox="1"/>
          <p:nvPr/>
        </p:nvSpPr>
        <p:spPr>
          <a:xfrm>
            <a:off x="1138062" y="1071877"/>
            <a:ext cx="9404307" cy="1508105"/>
          </a:xfrm>
          <a:prstGeom prst="rect">
            <a:avLst/>
          </a:prstGeom>
          <a:solidFill>
            <a:srgbClr val="017DC6"/>
          </a:solidFill>
        </p:spPr>
        <p:txBody>
          <a:bodyPr wrap="square" rtlCol="0">
            <a:spAutoFit/>
          </a:bodyPr>
          <a:lstStyle/>
          <a:p>
            <a:pPr algn="just"/>
            <a:endParaRPr lang="en-GB">
              <a:solidFill>
                <a:schemeClr val="bg1"/>
              </a:solidFill>
              <a:latin typeface="Arial" panose="020B0604020202020204" pitchFamily="34" charset="0"/>
              <a:cs typeface="Arial" panose="020B0604020202020204" pitchFamily="34" charset="0"/>
            </a:endParaRPr>
          </a:p>
          <a:p>
            <a:pPr algn="ctr"/>
            <a:r>
              <a:rPr lang="en-GB" sz="2800">
                <a:solidFill>
                  <a:schemeClr val="bg1"/>
                </a:solidFill>
                <a:latin typeface="Arial" panose="020B0604020202020204" pitchFamily="34" charset="0"/>
                <a:cs typeface="Arial" panose="020B0604020202020204" pitchFamily="34" charset="0"/>
              </a:rPr>
              <a:t>The Climate Modelling User Group: a project in ESA’s Climate Change Initiative</a:t>
            </a:r>
            <a:endParaRPr lang="en-GB">
              <a:solidFill>
                <a:schemeClr val="bg1"/>
              </a:solidFill>
              <a:latin typeface="Arial" panose="020B0604020202020204" pitchFamily="34" charset="0"/>
              <a:cs typeface="Arial" panose="020B0604020202020204" pitchFamily="34" charset="0"/>
            </a:endParaRPr>
          </a:p>
          <a:p>
            <a:pPr algn="just"/>
            <a:endParaRPr lang="en-GB">
              <a:solidFill>
                <a:schemeClr val="bg1"/>
              </a:solidFill>
              <a:latin typeface="Arial" panose="020B0604020202020204" pitchFamily="34" charset="0"/>
              <a:cs typeface="Arial" panose="020B0604020202020204" pitchFamily="34" charset="0"/>
            </a:endParaRPr>
          </a:p>
        </p:txBody>
      </p:sp>
      <p:pic>
        <p:nvPicPr>
          <p:cNvPr id="1032" name="Picture 8">
            <a:hlinkClick r:id="rId6"/>
            <a:extLst>
              <a:ext uri="{FF2B5EF4-FFF2-40B4-BE49-F238E27FC236}">
                <a16:creationId xmlns:a16="http://schemas.microsoft.com/office/drawing/2014/main" id="{822EB557-0191-B9C8-C92D-D72BCACBCE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3478" y="5371628"/>
            <a:ext cx="1071360" cy="4539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ue square with a triangle on it&#10;&#10;Description automatically generated">
            <a:extLst>
              <a:ext uri="{FF2B5EF4-FFF2-40B4-BE49-F238E27FC236}">
                <a16:creationId xmlns:a16="http://schemas.microsoft.com/office/drawing/2014/main" id="{070961D4-F164-38AD-C01A-FD8CD3F85D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11446" y="5193684"/>
            <a:ext cx="1852992" cy="795812"/>
          </a:xfrm>
          <a:prstGeom prst="rect">
            <a:avLst/>
          </a:prstGeom>
        </p:spPr>
      </p:pic>
      <p:pic>
        <p:nvPicPr>
          <p:cNvPr id="6" name="Picture 5">
            <a:extLst>
              <a:ext uri="{FF2B5EF4-FFF2-40B4-BE49-F238E27FC236}">
                <a16:creationId xmlns:a16="http://schemas.microsoft.com/office/drawing/2014/main" id="{E20820EA-C7B5-91C9-E0FF-1BB90CBE231A}"/>
              </a:ext>
            </a:extLst>
          </p:cNvPr>
          <p:cNvPicPr>
            <a:picLocks noChangeAspect="1"/>
          </p:cNvPicPr>
          <p:nvPr/>
        </p:nvPicPr>
        <p:blipFill>
          <a:blip r:embed="rId9"/>
          <a:stretch>
            <a:fillRect/>
          </a:stretch>
        </p:blipFill>
        <p:spPr>
          <a:xfrm>
            <a:off x="8729304" y="3170866"/>
            <a:ext cx="1820236" cy="637083"/>
          </a:xfrm>
          <a:prstGeom prst="rect">
            <a:avLst/>
          </a:prstGeom>
        </p:spPr>
      </p:pic>
      <p:pic>
        <p:nvPicPr>
          <p:cNvPr id="7" name="Picture 6">
            <a:extLst>
              <a:ext uri="{FF2B5EF4-FFF2-40B4-BE49-F238E27FC236}">
                <a16:creationId xmlns:a16="http://schemas.microsoft.com/office/drawing/2014/main" id="{07D222AA-761B-C78C-5D96-73F44792582B}"/>
              </a:ext>
            </a:extLst>
          </p:cNvPr>
          <p:cNvPicPr>
            <a:picLocks noChangeAspect="1"/>
          </p:cNvPicPr>
          <p:nvPr/>
        </p:nvPicPr>
        <p:blipFill rotWithShape="1">
          <a:blip r:embed="rId10"/>
          <a:srcRect l="6521" t="33160" r="7887" b="35643"/>
          <a:stretch/>
        </p:blipFill>
        <p:spPr>
          <a:xfrm>
            <a:off x="4444105" y="5271932"/>
            <a:ext cx="1396110" cy="508871"/>
          </a:xfrm>
          <a:prstGeom prst="rect">
            <a:avLst/>
          </a:prstGeom>
        </p:spPr>
      </p:pic>
      <p:pic>
        <p:nvPicPr>
          <p:cNvPr id="8" name="Picture 7">
            <a:extLst>
              <a:ext uri="{FF2B5EF4-FFF2-40B4-BE49-F238E27FC236}">
                <a16:creationId xmlns:a16="http://schemas.microsoft.com/office/drawing/2014/main" id="{7F57D58F-C6E8-F715-6632-E8EE2CF79079}"/>
              </a:ext>
            </a:extLst>
          </p:cNvPr>
          <p:cNvPicPr>
            <a:picLocks noChangeAspect="1"/>
          </p:cNvPicPr>
          <p:nvPr/>
        </p:nvPicPr>
        <p:blipFill>
          <a:blip r:embed="rId11"/>
          <a:stretch>
            <a:fillRect/>
          </a:stretch>
        </p:blipFill>
        <p:spPr>
          <a:xfrm>
            <a:off x="9534929" y="4238408"/>
            <a:ext cx="2085657" cy="559944"/>
          </a:xfrm>
          <a:prstGeom prst="rect">
            <a:avLst/>
          </a:prstGeom>
        </p:spPr>
      </p:pic>
      <p:pic>
        <p:nvPicPr>
          <p:cNvPr id="9" name="Picture 8">
            <a:extLst>
              <a:ext uri="{FF2B5EF4-FFF2-40B4-BE49-F238E27FC236}">
                <a16:creationId xmlns:a16="http://schemas.microsoft.com/office/drawing/2014/main" id="{123245D5-FBF0-102B-2A12-3074FB435927}"/>
              </a:ext>
            </a:extLst>
          </p:cNvPr>
          <p:cNvPicPr>
            <a:picLocks noChangeAspect="1"/>
          </p:cNvPicPr>
          <p:nvPr/>
        </p:nvPicPr>
        <p:blipFill>
          <a:blip r:embed="rId12"/>
          <a:stretch>
            <a:fillRect/>
          </a:stretch>
        </p:blipFill>
        <p:spPr>
          <a:xfrm>
            <a:off x="4884643" y="3909927"/>
            <a:ext cx="787523" cy="756452"/>
          </a:xfrm>
          <a:prstGeom prst="rect">
            <a:avLst/>
          </a:prstGeom>
        </p:spPr>
      </p:pic>
      <p:pic>
        <p:nvPicPr>
          <p:cNvPr id="12" name="Picture 11">
            <a:extLst>
              <a:ext uri="{FF2B5EF4-FFF2-40B4-BE49-F238E27FC236}">
                <a16:creationId xmlns:a16="http://schemas.microsoft.com/office/drawing/2014/main" id="{CAAD8B56-AF9A-72AD-979D-DD898BFA9B2D}"/>
              </a:ext>
            </a:extLst>
          </p:cNvPr>
          <p:cNvPicPr>
            <a:picLocks noChangeAspect="1"/>
          </p:cNvPicPr>
          <p:nvPr/>
        </p:nvPicPr>
        <p:blipFill>
          <a:blip r:embed="rId13"/>
          <a:stretch>
            <a:fillRect/>
          </a:stretch>
        </p:blipFill>
        <p:spPr>
          <a:xfrm>
            <a:off x="2382526" y="4450981"/>
            <a:ext cx="1846476" cy="376077"/>
          </a:xfrm>
          <a:prstGeom prst="rect">
            <a:avLst/>
          </a:prstGeom>
        </p:spPr>
      </p:pic>
      <p:pic>
        <p:nvPicPr>
          <p:cNvPr id="13" name="Picture 12">
            <a:extLst>
              <a:ext uri="{FF2B5EF4-FFF2-40B4-BE49-F238E27FC236}">
                <a16:creationId xmlns:a16="http://schemas.microsoft.com/office/drawing/2014/main" id="{8FA4697C-C68F-57AE-C236-5049C48FDC3F}"/>
              </a:ext>
            </a:extLst>
          </p:cNvPr>
          <p:cNvPicPr>
            <a:picLocks noChangeAspect="1"/>
          </p:cNvPicPr>
          <p:nvPr/>
        </p:nvPicPr>
        <p:blipFill>
          <a:blip r:embed="rId14"/>
          <a:stretch>
            <a:fillRect/>
          </a:stretch>
        </p:blipFill>
        <p:spPr>
          <a:xfrm>
            <a:off x="918956" y="4883590"/>
            <a:ext cx="776684" cy="776684"/>
          </a:xfrm>
          <a:prstGeom prst="rect">
            <a:avLst/>
          </a:prstGeom>
        </p:spPr>
      </p:pic>
      <p:pic>
        <p:nvPicPr>
          <p:cNvPr id="14" name="Picture 13">
            <a:extLst>
              <a:ext uri="{FF2B5EF4-FFF2-40B4-BE49-F238E27FC236}">
                <a16:creationId xmlns:a16="http://schemas.microsoft.com/office/drawing/2014/main" id="{4B098E20-080B-C8EE-E2D9-A64BBC2F0A05}"/>
              </a:ext>
            </a:extLst>
          </p:cNvPr>
          <p:cNvPicPr>
            <a:picLocks noChangeAspect="1"/>
          </p:cNvPicPr>
          <p:nvPr/>
        </p:nvPicPr>
        <p:blipFill>
          <a:blip r:embed="rId15"/>
          <a:stretch>
            <a:fillRect/>
          </a:stretch>
        </p:blipFill>
        <p:spPr>
          <a:xfrm>
            <a:off x="6465254" y="3984975"/>
            <a:ext cx="2016154" cy="608065"/>
          </a:xfrm>
          <a:prstGeom prst="rect">
            <a:avLst/>
          </a:prstGeom>
        </p:spPr>
      </p:pic>
      <p:pic>
        <p:nvPicPr>
          <p:cNvPr id="15" name="Picture 14">
            <a:extLst>
              <a:ext uri="{FF2B5EF4-FFF2-40B4-BE49-F238E27FC236}">
                <a16:creationId xmlns:a16="http://schemas.microsoft.com/office/drawing/2014/main" id="{9CDDA2C3-E818-5BF8-C4F1-BF34C1FD56E9}"/>
              </a:ext>
            </a:extLst>
          </p:cNvPr>
          <p:cNvPicPr>
            <a:picLocks noChangeAspect="1"/>
          </p:cNvPicPr>
          <p:nvPr/>
        </p:nvPicPr>
        <p:blipFill>
          <a:blip r:embed="rId16"/>
          <a:stretch>
            <a:fillRect/>
          </a:stretch>
        </p:blipFill>
        <p:spPr>
          <a:xfrm>
            <a:off x="5860071" y="3262295"/>
            <a:ext cx="2085657" cy="519098"/>
          </a:xfrm>
          <a:prstGeom prst="rect">
            <a:avLst/>
          </a:prstGeom>
        </p:spPr>
      </p:pic>
      <p:pic>
        <p:nvPicPr>
          <p:cNvPr id="16" name="Picture 15">
            <a:extLst>
              <a:ext uri="{FF2B5EF4-FFF2-40B4-BE49-F238E27FC236}">
                <a16:creationId xmlns:a16="http://schemas.microsoft.com/office/drawing/2014/main" id="{6A44E5D1-6F65-6BDC-1ECB-B24272FBBEA9}"/>
              </a:ext>
            </a:extLst>
          </p:cNvPr>
          <p:cNvPicPr>
            <a:picLocks noChangeAspect="1"/>
          </p:cNvPicPr>
          <p:nvPr/>
        </p:nvPicPr>
        <p:blipFill rotWithShape="1">
          <a:blip r:embed="rId17"/>
          <a:srcRect l="22778" t="40989" r="22096" b="40118"/>
          <a:stretch/>
        </p:blipFill>
        <p:spPr>
          <a:xfrm>
            <a:off x="171897" y="3915843"/>
            <a:ext cx="2341581" cy="421295"/>
          </a:xfrm>
          <a:prstGeom prst="rect">
            <a:avLst/>
          </a:prstGeom>
        </p:spPr>
      </p:pic>
      <p:pic>
        <p:nvPicPr>
          <p:cNvPr id="19" name="Picture 18">
            <a:extLst>
              <a:ext uri="{FF2B5EF4-FFF2-40B4-BE49-F238E27FC236}">
                <a16:creationId xmlns:a16="http://schemas.microsoft.com/office/drawing/2014/main" id="{9847789C-AB80-5E25-60C6-D796F114A207}"/>
              </a:ext>
            </a:extLst>
          </p:cNvPr>
          <p:cNvPicPr>
            <a:picLocks noChangeAspect="1"/>
          </p:cNvPicPr>
          <p:nvPr/>
        </p:nvPicPr>
        <p:blipFill rotWithShape="1">
          <a:blip r:embed="rId18"/>
          <a:srcRect l="11283" t="31803" r="11111" b="31678"/>
          <a:stretch/>
        </p:blipFill>
        <p:spPr>
          <a:xfrm>
            <a:off x="2782072" y="3256707"/>
            <a:ext cx="1980335" cy="524963"/>
          </a:xfrm>
          <a:prstGeom prst="rect">
            <a:avLst/>
          </a:prstGeom>
        </p:spPr>
      </p:pic>
      <p:pic>
        <p:nvPicPr>
          <p:cNvPr id="21" name="Picture 20">
            <a:extLst>
              <a:ext uri="{FF2B5EF4-FFF2-40B4-BE49-F238E27FC236}">
                <a16:creationId xmlns:a16="http://schemas.microsoft.com/office/drawing/2014/main" id="{5C93BB7A-0BA0-DEE7-A0C0-76EFFCE24B9F}"/>
              </a:ext>
            </a:extLst>
          </p:cNvPr>
          <p:cNvPicPr>
            <a:picLocks noChangeAspect="1"/>
          </p:cNvPicPr>
          <p:nvPr/>
        </p:nvPicPr>
        <p:blipFill>
          <a:blip r:embed="rId19"/>
          <a:stretch>
            <a:fillRect/>
          </a:stretch>
        </p:blipFill>
        <p:spPr>
          <a:xfrm>
            <a:off x="8686177" y="5330071"/>
            <a:ext cx="2471109" cy="637083"/>
          </a:xfrm>
          <a:prstGeom prst="rect">
            <a:avLst/>
          </a:prstGeom>
        </p:spPr>
      </p:pic>
    </p:spTree>
    <p:extLst>
      <p:ext uri="{BB962C8B-B14F-4D97-AF65-F5344CB8AC3E}">
        <p14:creationId xmlns:p14="http://schemas.microsoft.com/office/powerpoint/2010/main" val="2419623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8B868-90F0-B359-7CAA-3A5FCF38D1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9FAEBC6-BAF4-ECE2-FDA1-BF97D4980238}"/>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2DF3855B-63B8-AAA1-4307-76A6F892D4A8}"/>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C1BE3D14-64DA-BAA4-E374-7F274BD9ACF2}"/>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Aims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3693EB38-BE05-C904-7001-8522A14C36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480D3A3A-4064-DDF2-3902-F875B604FB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E3FB3110-0D82-B896-E612-BDDF3B7E8AB0}"/>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AFCA9CE-2609-BE0B-A593-A68CB3F322B8}"/>
              </a:ext>
            </a:extLst>
          </p:cNvPr>
          <p:cNvPicPr>
            <a:picLocks noChangeAspect="1"/>
          </p:cNvPicPr>
          <p:nvPr/>
        </p:nvPicPr>
        <p:blipFill>
          <a:blip r:embed="rId7"/>
          <a:stretch>
            <a:fillRect/>
          </a:stretch>
        </p:blipFill>
        <p:spPr>
          <a:xfrm>
            <a:off x="1056282" y="1123299"/>
            <a:ext cx="9278649" cy="5203697"/>
          </a:xfrm>
          <a:prstGeom prst="rect">
            <a:avLst/>
          </a:prstGeom>
        </p:spPr>
      </p:pic>
      <p:sp>
        <p:nvSpPr>
          <p:cNvPr id="30" name="Rectangle: Rounded Corners 29">
            <a:extLst>
              <a:ext uri="{FF2B5EF4-FFF2-40B4-BE49-F238E27FC236}">
                <a16:creationId xmlns:a16="http://schemas.microsoft.com/office/drawing/2014/main" id="{97D7FAE0-937E-A73F-8A6E-3A4B6C7EB44A}"/>
              </a:ext>
            </a:extLst>
          </p:cNvPr>
          <p:cNvSpPr/>
          <p:nvPr/>
        </p:nvSpPr>
        <p:spPr bwMode="auto">
          <a:xfrm>
            <a:off x="1427255" y="1844035"/>
            <a:ext cx="8689200" cy="1108434"/>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a:ln>
                  <a:noFill/>
                </a:ln>
                <a:effectLst/>
                <a:latin typeface="Arial" charset="0"/>
              </a:rPr>
              <a:t>1. Support integration within the CCI programme</a:t>
            </a:r>
          </a:p>
        </p:txBody>
      </p:sp>
      <p:sp>
        <p:nvSpPr>
          <p:cNvPr id="31" name="Rectangle: Rounded Corners 30">
            <a:extLst>
              <a:ext uri="{FF2B5EF4-FFF2-40B4-BE49-F238E27FC236}">
                <a16:creationId xmlns:a16="http://schemas.microsoft.com/office/drawing/2014/main" id="{3DD55381-9DEB-3474-A83F-5709EDF22E82}"/>
              </a:ext>
            </a:extLst>
          </p:cNvPr>
          <p:cNvSpPr/>
          <p:nvPr/>
        </p:nvSpPr>
        <p:spPr bwMode="auto">
          <a:xfrm>
            <a:off x="1427254" y="3104233"/>
            <a:ext cx="8689199" cy="1024569"/>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a:ln>
                  <a:noFill/>
                </a:ln>
                <a:solidFill>
                  <a:schemeClr val="tx1"/>
                </a:solidFill>
                <a:effectLst/>
                <a:latin typeface="Arial" charset="0"/>
              </a:rPr>
              <a:t>2. Foster exploitation of satellite-derived ECVs</a:t>
            </a:r>
          </a:p>
        </p:txBody>
      </p:sp>
      <p:sp>
        <p:nvSpPr>
          <p:cNvPr id="32" name="Rectangle: Rounded Corners 31">
            <a:extLst>
              <a:ext uri="{FF2B5EF4-FFF2-40B4-BE49-F238E27FC236}">
                <a16:creationId xmlns:a16="http://schemas.microsoft.com/office/drawing/2014/main" id="{5C26B6B9-4ADD-194A-438D-30B3EE1255F6}"/>
              </a:ext>
            </a:extLst>
          </p:cNvPr>
          <p:cNvSpPr/>
          <p:nvPr/>
        </p:nvSpPr>
        <p:spPr bwMode="auto">
          <a:xfrm>
            <a:off x="1414630" y="4339111"/>
            <a:ext cx="8701830" cy="1024569"/>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a:ln>
                  <a:noFill/>
                </a:ln>
                <a:solidFill>
                  <a:schemeClr val="tx1"/>
                </a:solidFill>
                <a:effectLst/>
                <a:latin typeface="Arial" charset="0"/>
              </a:rPr>
              <a:t>3. Assess quality and impact of CCI ECVs</a:t>
            </a:r>
          </a:p>
        </p:txBody>
      </p:sp>
    </p:spTree>
    <p:extLst>
      <p:ext uri="{BB962C8B-B14F-4D97-AF65-F5344CB8AC3E}">
        <p14:creationId xmlns:p14="http://schemas.microsoft.com/office/powerpoint/2010/main" val="311269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6166-545C-1737-0DBE-E74821D60A9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12AE3A-715C-0412-00CF-DC0293A8A3E5}"/>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C28AA937-39C4-7E41-20B8-B4ABD6140C16}"/>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08FBEFCF-8CD2-72A8-2118-A7E02A9BA174}"/>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Activities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F6AF8B14-2F37-E29C-99EF-FBCE5F9B0D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1235326"/>
            <a:ext cx="914400" cy="914400"/>
          </a:xfrm>
          <a:prstGeom prst="rect">
            <a:avLst/>
          </a:prstGeom>
        </p:spPr>
      </p:pic>
      <p:cxnSp>
        <p:nvCxnSpPr>
          <p:cNvPr id="28" name="Straight Connector 27">
            <a:extLst>
              <a:ext uri="{FF2B5EF4-FFF2-40B4-BE49-F238E27FC236}">
                <a16:creationId xmlns:a16="http://schemas.microsoft.com/office/drawing/2014/main" id="{B4CE0462-1CDE-5788-4EAB-6598DF7E89CF}"/>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blue square with white lines&#10;&#10;AI-generated content may be incorrect.">
            <a:extLst>
              <a:ext uri="{FF2B5EF4-FFF2-40B4-BE49-F238E27FC236}">
                <a16:creationId xmlns:a16="http://schemas.microsoft.com/office/drawing/2014/main" id="{A740626A-97AC-EC04-DFFC-0DF810549825}"/>
              </a:ext>
            </a:extLst>
          </p:cNvPr>
          <p:cNvPicPr>
            <a:picLocks noChangeAspect="1"/>
          </p:cNvPicPr>
          <p:nvPr/>
        </p:nvPicPr>
        <p:blipFill>
          <a:blip r:embed="rId6"/>
          <a:stretch>
            <a:fillRect/>
          </a:stretch>
        </p:blipFill>
        <p:spPr>
          <a:xfrm>
            <a:off x="0" y="1123299"/>
            <a:ext cx="12192000" cy="5203697"/>
          </a:xfrm>
          <a:prstGeom prst="rect">
            <a:avLst/>
          </a:prstGeom>
        </p:spPr>
      </p:pic>
      <p:graphicFrame>
        <p:nvGraphicFramePr>
          <p:cNvPr id="6" name="Diagram 5">
            <a:extLst>
              <a:ext uri="{FF2B5EF4-FFF2-40B4-BE49-F238E27FC236}">
                <a16:creationId xmlns:a16="http://schemas.microsoft.com/office/drawing/2014/main" id="{46933CBA-1980-8FCC-1ECC-B02CDC148287}"/>
              </a:ext>
            </a:extLst>
          </p:cNvPr>
          <p:cNvGraphicFramePr/>
          <p:nvPr>
            <p:extLst>
              <p:ext uri="{D42A27DB-BD31-4B8C-83A1-F6EECF244321}">
                <p14:modId xmlns:p14="http://schemas.microsoft.com/office/powerpoint/2010/main" val="2242810516"/>
              </p:ext>
            </p:extLst>
          </p:nvPr>
        </p:nvGraphicFramePr>
        <p:xfrm>
          <a:off x="1227734" y="1155353"/>
          <a:ext cx="9278648" cy="51629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0353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546A7-72FA-7216-5647-FAC61D4F0AF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81C47EE-60E6-442E-1CE4-96AABB280258}"/>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487913FC-14B6-E533-FB03-87BA95DF3F30}"/>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ADB90134-B19B-876C-E702-8DFE5AFD3468}"/>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Scientific Studies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9C557922-EDAA-42E3-7F69-EFB63D995D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592CA8F-949E-4D46-FBAC-F69D3DB1FC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2ACEDC7-3964-189E-C5DE-5ED390E62FB8}"/>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3EDA6ED-522A-2DAB-E179-2709C133795A}"/>
              </a:ext>
            </a:extLst>
          </p:cNvPr>
          <p:cNvPicPr>
            <a:picLocks noChangeAspect="1"/>
          </p:cNvPicPr>
          <p:nvPr/>
        </p:nvPicPr>
        <p:blipFill>
          <a:blip r:embed="rId7"/>
          <a:stretch>
            <a:fillRect/>
          </a:stretch>
        </p:blipFill>
        <p:spPr>
          <a:xfrm>
            <a:off x="1056282" y="1123299"/>
            <a:ext cx="9278649" cy="5203697"/>
          </a:xfrm>
          <a:prstGeom prst="rect">
            <a:avLst/>
          </a:prstGeom>
        </p:spPr>
      </p:pic>
      <p:pic>
        <p:nvPicPr>
          <p:cNvPr id="4" name="Picture 2">
            <a:extLst>
              <a:ext uri="{FF2B5EF4-FFF2-40B4-BE49-F238E27FC236}">
                <a16:creationId xmlns:a16="http://schemas.microsoft.com/office/drawing/2014/main" id="{76214CC1-855F-C81F-3D6D-CE0C6CFD923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6285"/>
          <a:stretch/>
        </p:blipFill>
        <p:spPr bwMode="auto">
          <a:xfrm>
            <a:off x="1463284" y="1415149"/>
            <a:ext cx="781452" cy="73280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4035B13-0760-E0DE-62F6-A040BB1E3EB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63282" y="2339235"/>
            <a:ext cx="781454" cy="67841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FC9794C-8708-8567-7F06-2E3B6F47E25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24933" y="3206643"/>
            <a:ext cx="819803" cy="72235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CE91568B-C29A-9B4C-F19A-5BE94337F22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63282" y="4161415"/>
            <a:ext cx="783975" cy="6784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367CEBB-3467-673C-5E7E-A25828DBE29A}"/>
              </a:ext>
            </a:extLst>
          </p:cNvPr>
          <p:cNvPicPr>
            <a:picLocks noChangeAspect="1"/>
          </p:cNvPicPr>
          <p:nvPr/>
        </p:nvPicPr>
        <p:blipFill>
          <a:blip r:embed="rId12"/>
          <a:stretch>
            <a:fillRect/>
          </a:stretch>
        </p:blipFill>
        <p:spPr>
          <a:xfrm>
            <a:off x="1463283" y="5109679"/>
            <a:ext cx="786669" cy="722356"/>
          </a:xfrm>
          <a:prstGeom prst="rect">
            <a:avLst/>
          </a:prstGeom>
          <a:ln>
            <a:noFill/>
          </a:ln>
        </p:spPr>
      </p:pic>
      <p:sp>
        <p:nvSpPr>
          <p:cNvPr id="13" name="TextBox 12">
            <a:extLst>
              <a:ext uri="{FF2B5EF4-FFF2-40B4-BE49-F238E27FC236}">
                <a16:creationId xmlns:a16="http://schemas.microsoft.com/office/drawing/2014/main" id="{4635C647-DD86-3CF9-A4F5-A308726960D2}"/>
              </a:ext>
            </a:extLst>
          </p:cNvPr>
          <p:cNvSpPr txBox="1"/>
          <p:nvPr/>
        </p:nvSpPr>
        <p:spPr>
          <a:xfrm>
            <a:off x="2270688" y="2347493"/>
            <a:ext cx="3141080" cy="646331"/>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WP5.2 Vegetation Phenology</a:t>
            </a:r>
          </a:p>
        </p:txBody>
      </p:sp>
      <p:sp>
        <p:nvSpPr>
          <p:cNvPr id="14" name="TextBox 13">
            <a:extLst>
              <a:ext uri="{FF2B5EF4-FFF2-40B4-BE49-F238E27FC236}">
                <a16:creationId xmlns:a16="http://schemas.microsoft.com/office/drawing/2014/main" id="{F4034550-BD91-A30A-7883-8194B3228F01}"/>
              </a:ext>
            </a:extLst>
          </p:cNvPr>
          <p:cNvSpPr txBox="1"/>
          <p:nvPr/>
        </p:nvSpPr>
        <p:spPr>
          <a:xfrm>
            <a:off x="2244736" y="3206116"/>
            <a:ext cx="3141080" cy="723275"/>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WP5.3 Land Cover</a:t>
            </a:r>
          </a:p>
          <a:p>
            <a:pPr lvl="0"/>
            <a:endParaRPr lang="en-GB" b="1">
              <a:solidFill>
                <a:schemeClr val="bg1"/>
              </a:solidFill>
              <a:latin typeface="Arial" panose="020B0604020202020204" pitchFamily="34" charset="0"/>
              <a:cs typeface="Arial" panose="020B0604020202020204" pitchFamily="34" charset="0"/>
            </a:endParaRPr>
          </a:p>
          <a:p>
            <a:pPr lvl="0"/>
            <a:endParaRPr lang="en-GB" sz="500" b="1">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A960F2F-291C-8DDB-742A-01995F7EAB54}"/>
              </a:ext>
            </a:extLst>
          </p:cNvPr>
          <p:cNvSpPr txBox="1"/>
          <p:nvPr/>
        </p:nvSpPr>
        <p:spPr>
          <a:xfrm>
            <a:off x="2244736" y="4161364"/>
            <a:ext cx="3167032" cy="646331"/>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WP5.4 Ocean Biogeochemistry</a:t>
            </a:r>
          </a:p>
        </p:txBody>
      </p:sp>
      <p:sp>
        <p:nvSpPr>
          <p:cNvPr id="18" name="TextBox 17">
            <a:extLst>
              <a:ext uri="{FF2B5EF4-FFF2-40B4-BE49-F238E27FC236}">
                <a16:creationId xmlns:a16="http://schemas.microsoft.com/office/drawing/2014/main" id="{02A0E7AC-154D-1D98-A1FE-C74161C9028D}"/>
              </a:ext>
            </a:extLst>
          </p:cNvPr>
          <p:cNvSpPr txBox="1"/>
          <p:nvPr/>
        </p:nvSpPr>
        <p:spPr>
          <a:xfrm>
            <a:off x="2244736" y="5109678"/>
            <a:ext cx="3167032" cy="723275"/>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WP5.5 Clouds and Aerosols</a:t>
            </a:r>
          </a:p>
          <a:p>
            <a:pPr lvl="0"/>
            <a:endParaRPr lang="en-GB" sz="500" b="1">
              <a:solidFill>
                <a:schemeClr val="bg1"/>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BF8CB9A2-3750-536F-C72E-98819C87A25D}"/>
              </a:ext>
            </a:extLst>
          </p:cNvPr>
          <p:cNvPicPr>
            <a:picLocks noChangeAspect="1"/>
          </p:cNvPicPr>
          <p:nvPr/>
        </p:nvPicPr>
        <p:blipFill>
          <a:blip r:embed="rId13"/>
          <a:stretch>
            <a:fillRect/>
          </a:stretch>
        </p:blipFill>
        <p:spPr>
          <a:xfrm>
            <a:off x="5727023" y="1829474"/>
            <a:ext cx="773263" cy="678415"/>
          </a:xfrm>
          <a:prstGeom prst="rect">
            <a:avLst/>
          </a:prstGeom>
          <a:ln>
            <a:noFill/>
          </a:ln>
        </p:spPr>
      </p:pic>
      <p:pic>
        <p:nvPicPr>
          <p:cNvPr id="19" name="Picture 2">
            <a:extLst>
              <a:ext uri="{FF2B5EF4-FFF2-40B4-BE49-F238E27FC236}">
                <a16:creationId xmlns:a16="http://schemas.microsoft.com/office/drawing/2014/main" id="{98184DCC-8514-8809-EE3C-262B1FCC5EB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2738" y="2748917"/>
            <a:ext cx="750200" cy="6463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6A8BEBDF-60DB-BCC0-406A-A13FDD42D37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73307" y="3704164"/>
            <a:ext cx="748782" cy="64633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57D99A77-B7B5-7DED-1783-5FC03256DAB9}"/>
              </a:ext>
            </a:extLst>
          </p:cNvPr>
          <p:cNvSpPr txBox="1"/>
          <p:nvPr/>
        </p:nvSpPr>
        <p:spPr>
          <a:xfrm>
            <a:off x="6509430" y="1822322"/>
            <a:ext cx="3437834" cy="723275"/>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WP5.6 Snow Dynamics</a:t>
            </a:r>
          </a:p>
          <a:p>
            <a:pPr lvl="0"/>
            <a:endParaRPr lang="en-GB" b="1">
              <a:solidFill>
                <a:schemeClr val="bg1"/>
              </a:solidFill>
              <a:latin typeface="Arial" panose="020B0604020202020204" pitchFamily="34" charset="0"/>
              <a:cs typeface="Arial" panose="020B0604020202020204" pitchFamily="34" charset="0"/>
            </a:endParaRPr>
          </a:p>
          <a:p>
            <a:pPr lvl="0"/>
            <a:endParaRPr lang="en-GB" sz="500" b="1">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A23A571B-D08F-2EE6-3F21-6A1B40C0E594}"/>
              </a:ext>
            </a:extLst>
          </p:cNvPr>
          <p:cNvSpPr txBox="1"/>
          <p:nvPr/>
        </p:nvSpPr>
        <p:spPr>
          <a:xfrm>
            <a:off x="6500046" y="2745080"/>
            <a:ext cx="3447218" cy="646331"/>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WP5.7 Ice Sheets</a:t>
            </a:r>
          </a:p>
          <a:p>
            <a:pPr lvl="0"/>
            <a:endParaRPr lang="en-GB" b="1">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5EB56EAA-7803-2942-D03A-2BA5D82020C4}"/>
              </a:ext>
            </a:extLst>
          </p:cNvPr>
          <p:cNvSpPr txBox="1"/>
          <p:nvPr/>
        </p:nvSpPr>
        <p:spPr>
          <a:xfrm>
            <a:off x="6541059" y="3693278"/>
            <a:ext cx="3395572" cy="723275"/>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WP5.8 Machine Learning for Wetland Methane Emissions</a:t>
            </a:r>
          </a:p>
          <a:p>
            <a:pPr lvl="0"/>
            <a:endParaRPr lang="en-GB" sz="500" b="1">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0B94B26D-92F7-75E5-BFF1-804A9268AEAC}"/>
              </a:ext>
            </a:extLst>
          </p:cNvPr>
          <p:cNvSpPr txBox="1"/>
          <p:nvPr/>
        </p:nvSpPr>
        <p:spPr>
          <a:xfrm>
            <a:off x="6541059" y="4689271"/>
            <a:ext cx="3395572" cy="646331"/>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WP5.9 Vegetation and Hydrometeorology</a:t>
            </a:r>
          </a:p>
        </p:txBody>
      </p:sp>
      <p:pic>
        <p:nvPicPr>
          <p:cNvPr id="31" name="Picture 30">
            <a:extLst>
              <a:ext uri="{FF2B5EF4-FFF2-40B4-BE49-F238E27FC236}">
                <a16:creationId xmlns:a16="http://schemas.microsoft.com/office/drawing/2014/main" id="{2DA70A80-51DC-6E10-B6A2-A556C92DE5CA}"/>
              </a:ext>
            </a:extLst>
          </p:cNvPr>
          <p:cNvPicPr>
            <a:picLocks noChangeAspect="1"/>
          </p:cNvPicPr>
          <p:nvPr/>
        </p:nvPicPr>
        <p:blipFill>
          <a:blip r:embed="rId16"/>
          <a:stretch>
            <a:fillRect/>
          </a:stretch>
        </p:blipFill>
        <p:spPr>
          <a:xfrm>
            <a:off x="5722760" y="4670039"/>
            <a:ext cx="786670" cy="711749"/>
          </a:xfrm>
          <a:prstGeom prst="rect">
            <a:avLst/>
          </a:prstGeom>
        </p:spPr>
      </p:pic>
      <p:sp>
        <p:nvSpPr>
          <p:cNvPr id="2" name="TextBox 1">
            <a:extLst>
              <a:ext uri="{FF2B5EF4-FFF2-40B4-BE49-F238E27FC236}">
                <a16:creationId xmlns:a16="http://schemas.microsoft.com/office/drawing/2014/main" id="{698A1C68-ABB5-8885-CED6-B70C246D25E1}"/>
              </a:ext>
            </a:extLst>
          </p:cNvPr>
          <p:cNvSpPr txBox="1"/>
          <p:nvPr/>
        </p:nvSpPr>
        <p:spPr>
          <a:xfrm>
            <a:off x="2244736" y="1442723"/>
            <a:ext cx="3141080" cy="646331"/>
          </a:xfrm>
          <a:prstGeom prst="rect">
            <a:avLst/>
          </a:prstGeom>
          <a:solidFill>
            <a:srgbClr val="0098DB"/>
          </a:solidFill>
          <a:ln>
            <a:noFill/>
          </a:ln>
        </p:spPr>
        <p:txBody>
          <a:bodyPr wrap="square" rtlCol="0">
            <a:spAutoFit/>
          </a:bodyPr>
          <a:lstStyle/>
          <a:p>
            <a:pPr lvl="0"/>
            <a:r>
              <a:rPr lang="en-GB" b="1">
                <a:solidFill>
                  <a:schemeClr val="bg1"/>
                </a:solidFill>
                <a:latin typeface="Arial" panose="020B0604020202020204" pitchFamily="34" charset="0"/>
                <a:cs typeface="Arial" panose="020B0604020202020204" pitchFamily="34" charset="0"/>
              </a:rPr>
              <a:t>WP5.1 Machine Learning for Process Understanding</a:t>
            </a:r>
          </a:p>
        </p:txBody>
      </p:sp>
    </p:spTree>
    <p:extLst>
      <p:ext uri="{BB962C8B-B14F-4D97-AF65-F5344CB8AC3E}">
        <p14:creationId xmlns:p14="http://schemas.microsoft.com/office/powerpoint/2010/main" val="3566678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44A32-FF28-4DC3-89D0-C41B50E9C61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2461C6E-E494-02E9-B9DF-B5C6FED4175A}"/>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3D908049-3B5C-120D-6F70-4375EF1FBDE0}"/>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C8BF8B83-DE67-CA1D-DB22-246C456CD94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Science Studies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0F8837EE-16C9-F929-90CA-A9CCAA5A66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88FAD9D5-5A9E-49D8-70A4-931B45BAE5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E0623661-C4FD-FE87-1F48-D46EC3755A89}"/>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67B2870-28AC-EBD1-4F29-B24B0F26B9E4}"/>
              </a:ext>
            </a:extLst>
          </p:cNvPr>
          <p:cNvSpPr txBox="1"/>
          <p:nvPr/>
        </p:nvSpPr>
        <p:spPr>
          <a:xfrm>
            <a:off x="0" y="1148815"/>
            <a:ext cx="12192000" cy="5016758"/>
          </a:xfrm>
          <a:prstGeom prst="rect">
            <a:avLst/>
          </a:prstGeom>
          <a:solidFill>
            <a:srgbClr val="017DC6"/>
          </a:solidFill>
        </p:spPr>
        <p:txBody>
          <a:bodyPr wrap="square" lIns="91440" tIns="45720" rIns="91440" bIns="45720" rtlCol="0" anchor="t">
            <a:spAutoFit/>
          </a:bodyPr>
          <a:lstStyle/>
          <a:p>
            <a:pPr marL="285750" indent="-285750" algn="just">
              <a:buFontTx/>
              <a:buChar char="-"/>
            </a:pPr>
            <a:r>
              <a:rPr lang="en-GB" sz="1600" dirty="0">
                <a:solidFill>
                  <a:schemeClr val="bg1"/>
                </a:solidFill>
                <a:latin typeface="Arial"/>
                <a:cs typeface="Arial"/>
              </a:rPr>
              <a:t>Machine learning to advance climate model evaluation and process understanding – </a:t>
            </a:r>
            <a:r>
              <a:rPr lang="en-GB" sz="1600" b="1" dirty="0">
                <a:solidFill>
                  <a:schemeClr val="bg1"/>
                </a:solidFill>
                <a:latin typeface="Arial"/>
                <a:cs typeface="Arial"/>
              </a:rPr>
              <a:t>Lisa Bock, DLR </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Impacts and evaluation of vegetation phenology changes on observed and modelled land-atmosphere processes – </a:t>
            </a:r>
            <a:r>
              <a:rPr lang="en-GB" sz="1600" b="1" dirty="0">
                <a:solidFill>
                  <a:schemeClr val="bg1"/>
                </a:solidFill>
                <a:latin typeface="Arial" panose="020B0604020202020204" pitchFamily="34" charset="0"/>
                <a:cs typeface="Arial" panose="020B0604020202020204" pitchFamily="34" charset="0"/>
              </a:rPr>
              <a:t>Daniele Peano, CMCC</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a:cs typeface="Arial"/>
              </a:rPr>
              <a:t>Impact of integrating CCI LC data in the ISBA land surface model – </a:t>
            </a:r>
            <a:r>
              <a:rPr lang="en-GB" sz="1600" b="1" dirty="0">
                <a:solidFill>
                  <a:schemeClr val="bg1"/>
                </a:solidFill>
                <a:latin typeface="Arial"/>
                <a:cs typeface="Arial"/>
              </a:rPr>
              <a:t>Jean-Christophe Calvet, </a:t>
            </a:r>
            <a:r>
              <a:rPr lang="en-GB" sz="1600" b="1" dirty="0" err="1">
                <a:solidFill>
                  <a:schemeClr val="bg1"/>
                </a:solidFill>
                <a:latin typeface="Arial"/>
                <a:cs typeface="Arial"/>
              </a:rPr>
              <a:t>Météo</a:t>
            </a:r>
            <a:r>
              <a:rPr lang="en-GB" sz="1600" b="1" dirty="0">
                <a:solidFill>
                  <a:schemeClr val="bg1"/>
                </a:solidFill>
                <a:latin typeface="Arial"/>
                <a:cs typeface="Arial"/>
              </a:rPr>
              <a:t> France </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Seasonal predictability of ocean biogeochemistry and potential benefits of ESA CCI data assimilation – </a:t>
            </a:r>
            <a:r>
              <a:rPr lang="en-GB" sz="1600" b="1" dirty="0">
                <a:solidFill>
                  <a:schemeClr val="bg1"/>
                </a:solidFill>
                <a:latin typeface="Arial" panose="020B0604020202020204" pitchFamily="34" charset="0"/>
                <a:cs typeface="Arial" panose="020B0604020202020204" pitchFamily="34" charset="0"/>
              </a:rPr>
              <a:t>David Ford, Met Office</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Cloud and aerosol analysis study, </a:t>
            </a:r>
            <a:r>
              <a:rPr lang="en-GB" sz="1600" b="1" dirty="0">
                <a:solidFill>
                  <a:schemeClr val="bg1"/>
                </a:solidFill>
                <a:latin typeface="Arial" panose="020B0604020202020204" pitchFamily="34" charset="0"/>
                <a:cs typeface="Arial" panose="020B0604020202020204" pitchFamily="34" charset="0"/>
              </a:rPr>
              <a:t>Jeronimo Escribano, BSC / Kirsti Salonen, ECMWF</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a:cs typeface="Arial"/>
              </a:rPr>
              <a:t>Snow dynamics impacts on temperate/high latitude climate – </a:t>
            </a:r>
            <a:r>
              <a:rPr lang="en-GB" sz="1600" b="1" dirty="0">
                <a:solidFill>
                  <a:schemeClr val="bg1"/>
                </a:solidFill>
                <a:latin typeface="Arial"/>
                <a:cs typeface="Arial"/>
              </a:rPr>
              <a:t>Amelie </a:t>
            </a:r>
            <a:r>
              <a:rPr lang="en-GB" sz="1600" b="1" dirty="0" err="1">
                <a:solidFill>
                  <a:schemeClr val="bg1"/>
                </a:solidFill>
                <a:latin typeface="Arial"/>
                <a:cs typeface="Arial"/>
              </a:rPr>
              <a:t>Cuynet</a:t>
            </a:r>
            <a:r>
              <a:rPr lang="en-GB" sz="1600" b="1" dirty="0">
                <a:solidFill>
                  <a:schemeClr val="bg1"/>
                </a:solidFill>
                <a:latin typeface="Arial"/>
                <a:cs typeface="Arial"/>
              </a:rPr>
              <a:t>, IPSL</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Atmospheric drivers and feedback processes affecting the Greenland and Antarctic ice-sheets in observations and regional models – </a:t>
            </a:r>
            <a:r>
              <a:rPr lang="en-GB" sz="1600" b="1" dirty="0">
                <a:solidFill>
                  <a:schemeClr val="bg1"/>
                </a:solidFill>
                <a:latin typeface="Arial" panose="020B0604020202020204" pitchFamily="34" charset="0"/>
                <a:cs typeface="Arial" panose="020B0604020202020204" pitchFamily="34" charset="0"/>
              </a:rPr>
              <a:t>Ulrika Willen, SMHI</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Using machine learning to evaluate and understand our capability to model tropical wetland methane emissions – </a:t>
            </a:r>
            <a:r>
              <a:rPr lang="en-GB" sz="1600" b="1" dirty="0">
                <a:solidFill>
                  <a:schemeClr val="bg1"/>
                </a:solidFill>
                <a:latin typeface="Arial" panose="020B0604020202020204" pitchFamily="34" charset="0"/>
                <a:cs typeface="Arial" panose="020B0604020202020204" pitchFamily="34" charset="0"/>
              </a:rPr>
              <a:t>Rob Parker, U. Leicester/NCEO (D.01.04)</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Assessment and evaluation of the role of vegetation on hydrometeorological processes in CMIP models – </a:t>
            </a:r>
            <a:r>
              <a:rPr lang="en-GB" sz="1600" b="1" dirty="0">
                <a:solidFill>
                  <a:schemeClr val="bg1"/>
                </a:solidFill>
                <a:latin typeface="Arial" panose="020B0604020202020204" pitchFamily="34" charset="0"/>
                <a:cs typeface="Arial" panose="020B0604020202020204" pitchFamily="34" charset="0"/>
              </a:rPr>
              <a:t>Daniele Peano, CMCC</a:t>
            </a:r>
          </a:p>
        </p:txBody>
      </p:sp>
    </p:spTree>
    <p:extLst>
      <p:ext uri="{BB962C8B-B14F-4D97-AF65-F5344CB8AC3E}">
        <p14:creationId xmlns:p14="http://schemas.microsoft.com/office/powerpoint/2010/main" val="2750180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C866F-8ECE-2D24-F612-FB2406CFEDF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BA6C571-3035-8F65-BC51-0FA0DEA79B8A}"/>
              </a:ext>
            </a:extLst>
          </p:cNvPr>
          <p:cNvSpPr txBox="1"/>
          <p:nvPr/>
        </p:nvSpPr>
        <p:spPr>
          <a:xfrm>
            <a:off x="311765" y="1104556"/>
            <a:ext cx="11581787" cy="4847481"/>
          </a:xfrm>
          <a:prstGeom prst="rect">
            <a:avLst/>
          </a:prstGeom>
          <a:solidFill>
            <a:srgbClr val="017DC6"/>
          </a:solidFill>
        </p:spPr>
        <p:txBody>
          <a:bodyPr wrap="square" lIns="91440" tIns="45720" rIns="91440" bIns="45720" rtlCol="0" anchor="t">
            <a:spAutoFit/>
          </a:bodyPr>
          <a:lstStyle/>
          <a:p>
            <a:pPr marL="285750" indent="-285750" algn="just">
              <a:buFontTx/>
              <a:buChar char="-"/>
            </a:pPr>
            <a:r>
              <a:rPr lang="en-GB" sz="2500">
                <a:solidFill>
                  <a:schemeClr val="bg1"/>
                </a:solidFill>
                <a:latin typeface="Arial"/>
                <a:cs typeface="Arial"/>
              </a:rPr>
              <a:t>CCI contributions to </a:t>
            </a:r>
            <a:r>
              <a:rPr lang="en-GB" sz="2500" err="1">
                <a:solidFill>
                  <a:schemeClr val="bg1"/>
                </a:solidFill>
                <a:latin typeface="Arial"/>
                <a:cs typeface="Arial"/>
              </a:rPr>
              <a:t>ESMValTool</a:t>
            </a:r>
            <a:r>
              <a:rPr lang="en-GB" sz="2500">
                <a:solidFill>
                  <a:schemeClr val="bg1"/>
                </a:solidFill>
                <a:latin typeface="Arial"/>
                <a:cs typeface="Arial"/>
              </a:rPr>
              <a:t> </a:t>
            </a:r>
          </a:p>
          <a:p>
            <a:pPr marL="742950" lvl="1" indent="-285750" algn="just">
              <a:buFontTx/>
              <a:buChar char="-"/>
            </a:pPr>
            <a:r>
              <a:rPr lang="en-GB" sz="2000" i="1">
                <a:solidFill>
                  <a:schemeClr val="bg1"/>
                </a:solidFill>
                <a:latin typeface="Arial"/>
                <a:cs typeface="Arial"/>
              </a:rPr>
              <a:t>Axel Lauer, DLR </a:t>
            </a:r>
          </a:p>
          <a:p>
            <a:pPr marL="742950" lvl="1" indent="-285750" algn="just">
              <a:buFontTx/>
              <a:buChar char="-"/>
            </a:pPr>
            <a:endParaRPr lang="en-GB" sz="1000">
              <a:solidFill>
                <a:schemeClr val="bg1"/>
              </a:solidFill>
              <a:latin typeface="Arial"/>
              <a:cs typeface="Arial"/>
            </a:endParaRPr>
          </a:p>
          <a:p>
            <a:pPr marL="285750" indent="-285750" algn="just">
              <a:buFontTx/>
              <a:buChar char="-"/>
            </a:pPr>
            <a:r>
              <a:rPr lang="en-GB" sz="2500">
                <a:solidFill>
                  <a:schemeClr val="bg1"/>
                </a:solidFill>
                <a:latin typeface="Arial" panose="020B0604020202020204" pitchFamily="34" charset="0"/>
                <a:cs typeface="Arial" panose="020B0604020202020204" pitchFamily="34" charset="0"/>
              </a:rPr>
              <a:t>Climate community requirements collection and analysis </a:t>
            </a:r>
          </a:p>
          <a:p>
            <a:pPr marL="742950" lvl="1" indent="-285750" algn="just">
              <a:buFontTx/>
              <a:buChar char="-"/>
            </a:pPr>
            <a:r>
              <a:rPr lang="en-GB" sz="2000" i="1">
                <a:solidFill>
                  <a:schemeClr val="bg1"/>
                </a:solidFill>
                <a:latin typeface="Arial" panose="020B0604020202020204" pitchFamily="34" charset="0"/>
                <a:cs typeface="Arial" panose="020B0604020202020204" pitchFamily="34" charset="0"/>
              </a:rPr>
              <a:t>Amy Doherty, Met Office</a:t>
            </a:r>
          </a:p>
          <a:p>
            <a:pPr marL="742950" lvl="1" indent="-285750" algn="just">
              <a:buFontTx/>
              <a:buChar char="-"/>
            </a:pPr>
            <a:endParaRPr lang="en-GB" sz="100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2500">
                <a:solidFill>
                  <a:schemeClr val="bg1"/>
                </a:solidFill>
                <a:latin typeface="Arial"/>
                <a:cs typeface="Arial"/>
              </a:rPr>
              <a:t>Foresight Report </a:t>
            </a:r>
          </a:p>
          <a:p>
            <a:pPr marL="742950" lvl="1" indent="-285750" algn="just">
              <a:buFontTx/>
              <a:buChar char="-"/>
            </a:pPr>
            <a:r>
              <a:rPr lang="en-GB" sz="2000" i="1">
                <a:solidFill>
                  <a:schemeClr val="bg1"/>
                </a:solidFill>
                <a:latin typeface="Arial"/>
                <a:cs typeface="Arial"/>
              </a:rPr>
              <a:t>Richard Jones, Met Office </a:t>
            </a:r>
          </a:p>
          <a:p>
            <a:pPr marL="742950" lvl="1" indent="-285750" algn="just">
              <a:buFontTx/>
              <a:buChar char="-"/>
            </a:pPr>
            <a:endParaRPr lang="en-GB" sz="1000">
              <a:solidFill>
                <a:schemeClr val="bg1"/>
              </a:solidFill>
              <a:latin typeface="Arial"/>
              <a:cs typeface="Arial"/>
            </a:endParaRPr>
          </a:p>
          <a:p>
            <a:pPr marL="285750" indent="-285750" algn="just">
              <a:buFontTx/>
              <a:buChar char="-"/>
            </a:pPr>
            <a:r>
              <a:rPr lang="en-GB" sz="2500">
                <a:solidFill>
                  <a:schemeClr val="bg1"/>
                </a:solidFill>
                <a:latin typeface="Arial" panose="020B0604020202020204" pitchFamily="34" charset="0"/>
                <a:cs typeface="Arial" panose="020B0604020202020204" pitchFamily="34" charset="0"/>
              </a:rPr>
              <a:t>CMUG support to the future evolution of obs4MIPs </a:t>
            </a:r>
          </a:p>
          <a:p>
            <a:pPr marL="742950" lvl="1" indent="-285750" algn="just">
              <a:buFontTx/>
              <a:buChar char="-"/>
            </a:pPr>
            <a:r>
              <a:rPr lang="en-GB" sz="2000" i="1">
                <a:solidFill>
                  <a:schemeClr val="bg1"/>
                </a:solidFill>
                <a:latin typeface="Arial" panose="020B0604020202020204" pitchFamily="34" charset="0"/>
                <a:cs typeface="Arial" panose="020B0604020202020204" pitchFamily="34" charset="0"/>
              </a:rPr>
              <a:t>Amy Doherty, Met Office / Alison Waterfall, CEDA / Claire Bulgin, U. Reading</a:t>
            </a:r>
          </a:p>
          <a:p>
            <a:pPr marL="742950" lvl="1" indent="-285750" algn="just">
              <a:buFontTx/>
              <a:buChar char="-"/>
            </a:pPr>
            <a:endParaRPr lang="en-GB" sz="100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2500">
                <a:solidFill>
                  <a:schemeClr val="bg1"/>
                </a:solidFill>
                <a:latin typeface="Arial" panose="020B0604020202020204" pitchFamily="34" charset="0"/>
                <a:cs typeface="Arial" panose="020B0604020202020204" pitchFamily="34" charset="0"/>
              </a:rPr>
              <a:t>Communications and outreach </a:t>
            </a:r>
            <a:r>
              <a:rPr lang="en-GB" sz="2000" i="1">
                <a:solidFill>
                  <a:schemeClr val="bg1"/>
                </a:solidFill>
                <a:latin typeface="Arial" panose="020B0604020202020204" pitchFamily="34" charset="0"/>
                <a:cs typeface="Arial" panose="020B0604020202020204" pitchFamily="34" charset="0"/>
              </a:rPr>
              <a:t>– Hannah Findley / Jack Darch, Met Office</a:t>
            </a:r>
          </a:p>
          <a:p>
            <a:pPr marL="742950" lvl="1" indent="-285750" algn="just">
              <a:buFontTx/>
              <a:buChar char="-"/>
            </a:pPr>
            <a:r>
              <a:rPr lang="en-GB">
                <a:solidFill>
                  <a:schemeClr val="bg1"/>
                </a:solidFill>
                <a:latin typeface="Arial" panose="020B0604020202020204" pitchFamily="34" charset="0"/>
                <a:cs typeface="Arial" panose="020B0604020202020204" pitchFamily="34" charset="0"/>
              </a:rPr>
              <a:t>Newsletter</a:t>
            </a:r>
          </a:p>
          <a:p>
            <a:pPr marL="742950" lvl="1" indent="-285750" algn="just">
              <a:buFontTx/>
              <a:buChar char="-"/>
            </a:pPr>
            <a:r>
              <a:rPr lang="en-GB">
                <a:solidFill>
                  <a:schemeClr val="bg1"/>
                </a:solidFill>
                <a:latin typeface="Arial" panose="020B0604020202020204" pitchFamily="34" charset="0"/>
                <a:cs typeface="Arial" panose="020B0604020202020204" pitchFamily="34" charset="0"/>
              </a:rPr>
              <a:t>Climate Science Working Group</a:t>
            </a:r>
          </a:p>
          <a:p>
            <a:pPr marL="742950" lvl="1" indent="-285750" algn="just">
              <a:buFontTx/>
              <a:buChar char="-"/>
            </a:pPr>
            <a:r>
              <a:rPr lang="en-GB">
                <a:solidFill>
                  <a:schemeClr val="bg1"/>
                </a:solidFill>
                <a:latin typeface="Arial" panose="020B0604020202020204" pitchFamily="34" charset="0"/>
                <a:cs typeface="Arial" panose="020B0604020202020204" pitchFamily="34" charset="0"/>
              </a:rPr>
              <a:t>Website: </a:t>
            </a:r>
            <a:r>
              <a:rPr lang="en-GB">
                <a:solidFill>
                  <a:schemeClr val="accent2">
                    <a:lumMod val="60000"/>
                    <a:lumOff val="40000"/>
                  </a:schemeClr>
                </a:solidFill>
                <a:hlinkClick r:id="rId2">
                  <a:extLst>
                    <a:ext uri="{A12FA001-AC4F-418D-AE19-62706E023703}">
                      <ahyp:hlinkClr xmlns:ahyp="http://schemas.microsoft.com/office/drawing/2018/hyperlinkcolor" val="tx"/>
                    </a:ext>
                  </a:extLst>
                </a:hlinkClick>
              </a:rPr>
              <a:t>Climate Modelling User Group (CMUG)</a:t>
            </a:r>
            <a:r>
              <a:rPr lang="en-GB">
                <a:solidFill>
                  <a:schemeClr val="accent2">
                    <a:lumMod val="60000"/>
                    <a:lumOff val="40000"/>
                  </a:schemeClr>
                </a:solidFill>
                <a:latin typeface="Arial" panose="020B0604020202020204" pitchFamily="34" charset="0"/>
                <a:cs typeface="Arial" panose="020B0604020202020204" pitchFamily="34" charset="0"/>
              </a:rPr>
              <a:t> </a:t>
            </a:r>
          </a:p>
          <a:p>
            <a:pPr marL="742950" lvl="1" indent="-285750" algn="just">
              <a:buFontTx/>
              <a:buChar char="-"/>
            </a:pPr>
            <a:endParaRPr lang="en-GB" sz="1000">
              <a:solidFill>
                <a:schemeClr val="accent2">
                  <a:lumMod val="60000"/>
                  <a:lumOff val="40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751CB3E9-8FCD-090F-B06D-DBDD957365E7}"/>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BE49E81F-0442-1278-CADB-377DB9C22A7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ED009F33-74D3-0DFB-6601-6EDFD62EC07A}"/>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Other activities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28" name="Straight Connector 27">
            <a:extLst>
              <a:ext uri="{FF2B5EF4-FFF2-40B4-BE49-F238E27FC236}">
                <a16:creationId xmlns:a16="http://schemas.microsoft.com/office/drawing/2014/main" id="{544C4C1B-33A0-7095-5FF9-071128490200}"/>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638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a:t>
            </a:r>
            <a:r>
              <a:rPr lang="en-GB" sz="3200" kern="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ESMValTool</a:t>
            </a: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development</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6" name="Graphic 15" descr="Meeting with solid fill">
            <a:extLst>
              <a:ext uri="{FF2B5EF4-FFF2-40B4-BE49-F238E27FC236}">
                <a16:creationId xmlns:a16="http://schemas.microsoft.com/office/drawing/2014/main" id="{432731C2-EBDC-049A-F35D-10DF4565D0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179" y="5306952"/>
            <a:ext cx="914400" cy="914400"/>
          </a:xfrm>
          <a:prstGeom prst="rect">
            <a:avLst/>
          </a:prstGeom>
        </p:spPr>
      </p:pic>
      <p:pic>
        <p:nvPicPr>
          <p:cNvPr id="18" name="Graphic 17" descr="Checklist with solid fill">
            <a:extLst>
              <a:ext uri="{FF2B5EF4-FFF2-40B4-BE49-F238E27FC236}">
                <a16:creationId xmlns:a16="http://schemas.microsoft.com/office/drawing/2014/main" id="{DFA0454C-37EC-8580-556D-9D51A8EC8C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4092078"/>
            <a:ext cx="914400" cy="914400"/>
          </a:xfrm>
          <a:prstGeom prst="rect">
            <a:avLst/>
          </a:prstGeom>
        </p:spPr>
      </p:pic>
      <p:pic>
        <p:nvPicPr>
          <p:cNvPr id="20" name="Graphic 19" descr="Hourglass Full outline">
            <a:extLst>
              <a:ext uri="{FF2B5EF4-FFF2-40B4-BE49-F238E27FC236}">
                <a16:creationId xmlns:a16="http://schemas.microsoft.com/office/drawing/2014/main" id="{4AEFF12D-AB7D-96D6-C0BF-6259573CA78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F18A2A-A7BC-8A3A-9D49-778B45707FBF}"/>
              </a:ext>
            </a:extLst>
          </p:cNvPr>
          <p:cNvSpPr txBox="1"/>
          <p:nvPr/>
        </p:nvSpPr>
        <p:spPr>
          <a:xfrm>
            <a:off x="159488" y="1026896"/>
            <a:ext cx="11956312" cy="5016758"/>
          </a:xfrm>
          <a:prstGeom prst="rect">
            <a:avLst/>
          </a:prstGeom>
          <a:solidFill>
            <a:srgbClr val="017DC6"/>
          </a:solidFill>
        </p:spPr>
        <p:txBody>
          <a:bodyPr wrap="square" lIns="91440" tIns="45720" rIns="91440" bIns="45720" rtlCol="0" anchor="t">
            <a:spAutoFit/>
          </a:bodyPr>
          <a:lstStyle/>
          <a:p>
            <a:pPr algn="just"/>
            <a:r>
              <a:rPr lang="en-GB">
                <a:solidFill>
                  <a:srgbClr val="FFFFFF"/>
                </a:solidFill>
                <a:latin typeface="Arial"/>
                <a:cs typeface="Arial"/>
              </a:rPr>
              <a:t>The Earth</a:t>
            </a:r>
            <a:r>
              <a:rPr lang="en-GB" b="0" i="0">
                <a:solidFill>
                  <a:srgbClr val="FFFFFF"/>
                </a:solidFill>
                <a:effectLst/>
                <a:latin typeface="Arial"/>
                <a:cs typeface="Arial"/>
              </a:rPr>
              <a:t> System Model Evaluation Tool </a:t>
            </a:r>
            <a:r>
              <a:rPr lang="en-GB">
                <a:solidFill>
                  <a:srgbClr val="FFFFFF"/>
                </a:solidFill>
                <a:latin typeface="Arial"/>
                <a:cs typeface="Arial"/>
              </a:rPr>
              <a:t>(</a:t>
            </a:r>
            <a:r>
              <a:rPr lang="en-GB" err="1">
                <a:solidFill>
                  <a:srgbClr val="FFFFFF"/>
                </a:solidFill>
                <a:latin typeface="Arial"/>
                <a:cs typeface="Arial"/>
              </a:rPr>
              <a:t>ESMValTool</a:t>
            </a:r>
            <a:r>
              <a:rPr lang="en-GB">
                <a:solidFill>
                  <a:srgbClr val="FFFFFF"/>
                </a:solidFill>
                <a:latin typeface="Arial"/>
                <a:cs typeface="Arial"/>
              </a:rPr>
              <a:t>):</a:t>
            </a:r>
          </a:p>
          <a:p>
            <a:pPr algn="just"/>
            <a:endParaRPr lang="en-GB">
              <a:solidFill>
                <a:srgbClr val="FFFFFF"/>
              </a:solidFill>
              <a:latin typeface="Arial"/>
              <a:cs typeface="Arial"/>
            </a:endParaRPr>
          </a:p>
          <a:p>
            <a:pPr marL="342900" indent="-342900" algn="just">
              <a:buFont typeface="Arial"/>
              <a:buChar char="•"/>
            </a:pPr>
            <a:r>
              <a:rPr lang="en-GB" b="0" i="0">
                <a:solidFill>
                  <a:srgbClr val="FFFFFF"/>
                </a:solidFill>
                <a:effectLst/>
                <a:latin typeface="Arial"/>
                <a:cs typeface="Arial"/>
              </a:rPr>
              <a:t>open-source code with </a:t>
            </a:r>
            <a:r>
              <a:rPr lang="en-GB">
                <a:solidFill>
                  <a:srgbClr val="FFFFFF"/>
                </a:solidFill>
                <a:latin typeface="Arial"/>
                <a:cs typeface="Arial"/>
              </a:rPr>
              <a:t>extensive</a:t>
            </a:r>
            <a:r>
              <a:rPr lang="en-GB" b="0" i="0">
                <a:solidFill>
                  <a:srgbClr val="FFFFFF"/>
                </a:solidFill>
                <a:effectLst/>
                <a:latin typeface="Arial"/>
                <a:cs typeface="Arial"/>
              </a:rPr>
              <a:t> documentation</a:t>
            </a:r>
          </a:p>
          <a:p>
            <a:pPr marL="342900" indent="-342900" algn="just">
              <a:buFont typeface="Arial"/>
              <a:buChar char="•"/>
            </a:pPr>
            <a:r>
              <a:rPr lang="en-GB" b="0" i="0">
                <a:solidFill>
                  <a:srgbClr val="FFFFFF"/>
                </a:solidFill>
                <a:effectLst/>
                <a:latin typeface="Arial"/>
                <a:cs typeface="Arial"/>
              </a:rPr>
              <a:t>community-developed</a:t>
            </a:r>
          </a:p>
          <a:p>
            <a:pPr marL="342900" indent="-342900" algn="just">
              <a:buFont typeface="Arial"/>
              <a:buChar char="•"/>
            </a:pPr>
            <a:r>
              <a:rPr lang="en-GB" b="0" i="0">
                <a:solidFill>
                  <a:srgbClr val="FFFFFF"/>
                </a:solidFill>
                <a:effectLst/>
                <a:latin typeface="Arial"/>
                <a:cs typeface="Arial"/>
              </a:rPr>
              <a:t>diagnostics and performance metrics</a:t>
            </a:r>
          </a:p>
          <a:p>
            <a:pPr marL="342900" indent="-342900" algn="just">
              <a:buFont typeface="Arial"/>
              <a:buChar char="•"/>
            </a:pPr>
            <a:r>
              <a:rPr lang="en-GB">
                <a:solidFill>
                  <a:schemeClr val="bg1"/>
                </a:solidFill>
                <a:latin typeface="Arial"/>
                <a:cs typeface="Arial"/>
                <a:hlinkClick r:id="rId9">
                  <a:extLst>
                    <a:ext uri="{A12FA001-AC4F-418D-AE19-62706E023703}">
                      <ahyp:hlinkClr xmlns:ahyp="http://schemas.microsoft.com/office/drawing/2018/hyperlinkcolor" val="tx"/>
                    </a:ext>
                  </a:extLst>
                </a:hlinkClick>
              </a:rPr>
              <a:t>https://esmvaltool.org/</a:t>
            </a:r>
            <a:endParaRPr lang="en-GB">
              <a:solidFill>
                <a:schemeClr val="bg1"/>
              </a:solidFill>
              <a:latin typeface="Arial"/>
              <a:cs typeface="Arial"/>
            </a:endParaRPr>
          </a:p>
          <a:p>
            <a:pPr algn="just"/>
            <a:endParaRPr lang="en-GB" b="0" i="0">
              <a:solidFill>
                <a:srgbClr val="FFFFFF"/>
              </a:solidFill>
              <a:effectLst/>
              <a:latin typeface="Arial"/>
              <a:cs typeface="Arial"/>
            </a:endParaRPr>
          </a:p>
          <a:p>
            <a:pPr algn="just"/>
            <a:r>
              <a:rPr lang="en-GB" b="0" i="0">
                <a:solidFill>
                  <a:schemeClr val="bg1"/>
                </a:solidFill>
                <a:effectLst/>
                <a:latin typeface="Arial"/>
                <a:cs typeface="Arial"/>
              </a:rPr>
              <a:t>CMUG activities in support of </a:t>
            </a:r>
            <a:r>
              <a:rPr lang="en-GB" b="0" i="0" err="1">
                <a:solidFill>
                  <a:schemeClr val="bg1"/>
                </a:solidFill>
                <a:effectLst/>
                <a:latin typeface="Arial"/>
                <a:cs typeface="Arial"/>
              </a:rPr>
              <a:t>ESMValTool</a:t>
            </a:r>
            <a:r>
              <a:rPr lang="en-GB" b="0" i="0">
                <a:solidFill>
                  <a:schemeClr val="bg1"/>
                </a:solidFill>
                <a:effectLst/>
                <a:latin typeface="Arial"/>
                <a:cs typeface="Arial"/>
              </a:rPr>
              <a:t>:</a:t>
            </a:r>
          </a:p>
          <a:p>
            <a:pPr marL="342900" indent="-342900" algn="just">
              <a:buFont typeface="Arial" panose="020B0604020202020204" pitchFamily="34" charset="0"/>
              <a:buChar char="•"/>
            </a:pPr>
            <a:r>
              <a:rPr lang="en-GB" b="0" i="0">
                <a:solidFill>
                  <a:schemeClr val="bg1"/>
                </a:solidFill>
                <a:effectLst/>
                <a:latin typeface="Arial"/>
                <a:cs typeface="Arial"/>
              </a:rPr>
              <a:t>recipes </a:t>
            </a:r>
            <a:r>
              <a:rPr lang="en-GB">
                <a:solidFill>
                  <a:schemeClr val="bg1"/>
                </a:solidFill>
                <a:latin typeface="Arial"/>
                <a:cs typeface="Arial"/>
              </a:rPr>
              <a:t>and </a:t>
            </a:r>
            <a:r>
              <a:rPr lang="en-GB" b="0" i="0">
                <a:solidFill>
                  <a:schemeClr val="bg1"/>
                </a:solidFill>
                <a:effectLst/>
                <a:latin typeface="Arial"/>
                <a:cs typeface="Arial"/>
              </a:rPr>
              <a:t>diagnostics</a:t>
            </a:r>
            <a:r>
              <a:rPr lang="en-GB">
                <a:solidFill>
                  <a:schemeClr val="bg1"/>
                </a:solidFill>
                <a:latin typeface="Arial"/>
                <a:cs typeface="Arial"/>
              </a:rPr>
              <a:t> using ESA CCI datasets enabling tailored </a:t>
            </a:r>
            <a:r>
              <a:rPr lang="en-GB" b="0" i="0">
                <a:solidFill>
                  <a:schemeClr val="bg1"/>
                </a:solidFill>
                <a:effectLst/>
                <a:latin typeface="Arial"/>
                <a:cs typeface="Arial"/>
              </a:rPr>
              <a:t>evaluation of ESMs</a:t>
            </a:r>
          </a:p>
          <a:p>
            <a:pPr marL="342900" indent="-342900" algn="just">
              <a:buFont typeface="Arial" panose="020B0604020202020204" pitchFamily="34" charset="0"/>
              <a:buChar char="•"/>
            </a:pPr>
            <a:r>
              <a:rPr lang="en-GB">
                <a:solidFill>
                  <a:schemeClr val="bg1"/>
                </a:solidFill>
                <a:latin typeface="Arial"/>
                <a:cs typeface="Arial"/>
              </a:rPr>
              <a:t>explore the use of observational uncertainty characteristics for model evaluation</a:t>
            </a:r>
            <a:endParaRPr lang="en-GB" b="0" i="0">
              <a:solidFill>
                <a:schemeClr val="bg1"/>
              </a:solidFill>
              <a:effectLst/>
              <a:latin typeface="Arial"/>
              <a:cs typeface="Arial"/>
            </a:endParaRPr>
          </a:p>
          <a:p>
            <a:pPr marL="342900" indent="-342900" algn="just">
              <a:buFont typeface="Arial" panose="020B0604020202020204" pitchFamily="34" charset="0"/>
              <a:buChar char="•"/>
            </a:pPr>
            <a:endParaRPr lang="en-GB" sz="2000">
              <a:solidFill>
                <a:schemeClr val="bg1"/>
              </a:solidFill>
              <a:latin typeface="Arial"/>
              <a:cs typeface="Arial"/>
            </a:endParaRPr>
          </a:p>
          <a:p>
            <a:pPr marL="342900" indent="-342900" algn="just">
              <a:buFont typeface="Arial" panose="020B0604020202020204" pitchFamily="34" charset="0"/>
              <a:buChar char="•"/>
            </a:pPr>
            <a:endParaRPr lang="en-GB" sz="2000" b="0" i="0">
              <a:solidFill>
                <a:schemeClr val="bg1"/>
              </a:solidFill>
              <a:effectLst/>
              <a:latin typeface="Arial"/>
              <a:cs typeface="Arial"/>
            </a:endParaRPr>
          </a:p>
          <a:p>
            <a:pPr marL="342900" indent="-342900" algn="just">
              <a:buFont typeface="Arial" panose="020B0604020202020204" pitchFamily="34" charset="0"/>
              <a:buChar char="•"/>
            </a:pPr>
            <a:endParaRPr lang="en-GB" sz="2000" b="0" i="0">
              <a:solidFill>
                <a:schemeClr val="bg1"/>
              </a:solidFill>
              <a:effectLst/>
              <a:latin typeface="Arial"/>
              <a:cs typeface="Arial"/>
            </a:endParaRPr>
          </a:p>
          <a:p>
            <a:pPr algn="just"/>
            <a:endParaRPr lang="en-GB" sz="2000">
              <a:solidFill>
                <a:schemeClr val="bg1"/>
              </a:solidFill>
              <a:latin typeface="Arial" panose="020B0604020202020204" pitchFamily="34" charset="0"/>
              <a:cs typeface="Arial" panose="020B0604020202020204" pitchFamily="34" charset="0"/>
            </a:endParaRPr>
          </a:p>
          <a:p>
            <a:pPr algn="just"/>
            <a:endParaRPr lang="en-GB" sz="2000">
              <a:solidFill>
                <a:schemeClr val="bg1"/>
              </a:solidFill>
              <a:latin typeface="Arial" panose="020B0604020202020204" pitchFamily="34" charset="0"/>
              <a:cs typeface="Arial" panose="020B0604020202020204" pitchFamily="34" charset="0"/>
            </a:endParaRPr>
          </a:p>
          <a:p>
            <a:pPr algn="just"/>
            <a:endParaRPr lang="en-GB" sz="2000" b="0" i="0">
              <a:solidFill>
                <a:schemeClr val="bg1"/>
              </a:solidFill>
              <a:effectLst/>
              <a:latin typeface="Arial" panose="020B0604020202020204" pitchFamily="34" charset="0"/>
              <a:cs typeface="Arial" panose="020B0604020202020204" pitchFamily="34" charset="0"/>
            </a:endParaRPr>
          </a:p>
          <a:p>
            <a:pPr algn="just"/>
            <a:endParaRPr lang="en-GB" sz="2000">
              <a:solidFill>
                <a:schemeClr val="bg1"/>
              </a:solidFill>
              <a:latin typeface="Arial" panose="020B0604020202020204" pitchFamily="34" charset="0"/>
              <a:cs typeface="Arial" panose="020B0604020202020204" pitchFamily="34" charset="0"/>
            </a:endParaRPr>
          </a:p>
        </p:txBody>
      </p:sp>
      <p:pic>
        <p:nvPicPr>
          <p:cNvPr id="7" name="Grafik 4">
            <a:extLst>
              <a:ext uri="{FF2B5EF4-FFF2-40B4-BE49-F238E27FC236}">
                <a16:creationId xmlns:a16="http://schemas.microsoft.com/office/drawing/2014/main" id="{9B1DB069-F2A7-E504-2348-B99361BB1F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8680" y="4302816"/>
            <a:ext cx="1292888" cy="541397"/>
          </a:xfrm>
          <a:prstGeom prst="rect">
            <a:avLst/>
          </a:prstGeom>
        </p:spPr>
      </p:pic>
      <p:pic>
        <p:nvPicPr>
          <p:cNvPr id="8" name="Grafik 6">
            <a:extLst>
              <a:ext uri="{FF2B5EF4-FFF2-40B4-BE49-F238E27FC236}">
                <a16:creationId xmlns:a16="http://schemas.microsoft.com/office/drawing/2014/main" id="{0A618B50-01BB-1318-BB40-E2BD210081B7}"/>
              </a:ext>
            </a:extLst>
          </p:cNvPr>
          <p:cNvPicPr>
            <a:picLocks noChangeAspect="1"/>
          </p:cNvPicPr>
          <p:nvPr/>
        </p:nvPicPr>
        <p:blipFill rotWithShape="1">
          <a:blip r:embed="rId11">
            <a:extLst>
              <a:ext uri="{28A0092B-C50C-407E-A947-70E740481C1C}">
                <a14:useLocalDpi xmlns:a14="http://schemas.microsoft.com/office/drawing/2010/main" val="0"/>
              </a:ext>
            </a:extLst>
          </a:blip>
          <a:srcRect l="6533" t="13038" b="18624"/>
          <a:stretch/>
        </p:blipFill>
        <p:spPr>
          <a:xfrm>
            <a:off x="1846297" y="4302816"/>
            <a:ext cx="1580056" cy="579455"/>
          </a:xfrm>
          <a:prstGeom prst="rect">
            <a:avLst/>
          </a:prstGeom>
        </p:spPr>
      </p:pic>
      <p:pic>
        <p:nvPicPr>
          <p:cNvPr id="9" name="Grafik 8">
            <a:extLst>
              <a:ext uri="{FF2B5EF4-FFF2-40B4-BE49-F238E27FC236}">
                <a16:creationId xmlns:a16="http://schemas.microsoft.com/office/drawing/2014/main" id="{5F43BFED-DF20-CAFB-0585-31AFDB285D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51085" y="4302816"/>
            <a:ext cx="1365462" cy="641101"/>
          </a:xfrm>
          <a:prstGeom prst="rect">
            <a:avLst/>
          </a:prstGeom>
        </p:spPr>
      </p:pic>
      <p:pic>
        <p:nvPicPr>
          <p:cNvPr id="12" name="Grafik 10">
            <a:extLst>
              <a:ext uri="{FF2B5EF4-FFF2-40B4-BE49-F238E27FC236}">
                <a16:creationId xmlns:a16="http://schemas.microsoft.com/office/drawing/2014/main" id="{2963F9A6-FD0B-96E9-311D-DEEEAFA23B3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31925" y="5057680"/>
            <a:ext cx="1587527" cy="550009"/>
          </a:xfrm>
          <a:prstGeom prst="rect">
            <a:avLst/>
          </a:prstGeom>
        </p:spPr>
      </p:pic>
      <p:pic>
        <p:nvPicPr>
          <p:cNvPr id="13" name="Grafik 12">
            <a:extLst>
              <a:ext uri="{FF2B5EF4-FFF2-40B4-BE49-F238E27FC236}">
                <a16:creationId xmlns:a16="http://schemas.microsoft.com/office/drawing/2014/main" id="{E2F51B52-FC8E-6D6F-252D-729B801B7DEF}"/>
              </a:ext>
            </a:extLst>
          </p:cNvPr>
          <p:cNvPicPr>
            <a:picLocks noChangeAspect="1"/>
          </p:cNvPicPr>
          <p:nvPr/>
        </p:nvPicPr>
        <p:blipFill rotWithShape="1">
          <a:blip r:embed="rId14">
            <a:extLst>
              <a:ext uri="{28A0092B-C50C-407E-A947-70E740481C1C}">
                <a14:useLocalDpi xmlns:a14="http://schemas.microsoft.com/office/drawing/2010/main" val="0"/>
              </a:ext>
            </a:extLst>
          </a:blip>
          <a:srcRect l="6954" t="16578" r="6650" b="15032"/>
          <a:stretch/>
        </p:blipFill>
        <p:spPr>
          <a:xfrm>
            <a:off x="6896064" y="4302816"/>
            <a:ext cx="1808456" cy="596473"/>
          </a:xfrm>
          <a:prstGeom prst="rect">
            <a:avLst/>
          </a:prstGeom>
        </p:spPr>
      </p:pic>
      <p:pic>
        <p:nvPicPr>
          <p:cNvPr id="14" name="Grafik 14">
            <a:extLst>
              <a:ext uri="{FF2B5EF4-FFF2-40B4-BE49-F238E27FC236}">
                <a16:creationId xmlns:a16="http://schemas.microsoft.com/office/drawing/2014/main" id="{B10BD41C-4F50-FF0A-75DF-2D94EA649B63}"/>
              </a:ext>
            </a:extLst>
          </p:cNvPr>
          <p:cNvPicPr>
            <a:picLocks noChangeAspect="1"/>
          </p:cNvPicPr>
          <p:nvPr/>
        </p:nvPicPr>
        <p:blipFill rotWithShape="1">
          <a:blip r:embed="rId15">
            <a:extLst>
              <a:ext uri="{28A0092B-C50C-407E-A947-70E740481C1C}">
                <a14:useLocalDpi xmlns:a14="http://schemas.microsoft.com/office/drawing/2010/main" val="0"/>
              </a:ext>
            </a:extLst>
          </a:blip>
          <a:srcRect l="4683"/>
          <a:stretch/>
        </p:blipFill>
        <p:spPr>
          <a:xfrm>
            <a:off x="8832432" y="4302816"/>
            <a:ext cx="1723762" cy="662938"/>
          </a:xfrm>
          <a:prstGeom prst="rect">
            <a:avLst/>
          </a:prstGeom>
        </p:spPr>
      </p:pic>
      <p:pic>
        <p:nvPicPr>
          <p:cNvPr id="15" name="Grafik 16">
            <a:extLst>
              <a:ext uri="{FF2B5EF4-FFF2-40B4-BE49-F238E27FC236}">
                <a16:creationId xmlns:a16="http://schemas.microsoft.com/office/drawing/2014/main" id="{86A14010-F1E8-C94F-2B1E-F99E04A3152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719649" y="4302816"/>
            <a:ext cx="1165789" cy="622767"/>
          </a:xfrm>
          <a:prstGeom prst="rect">
            <a:avLst/>
          </a:prstGeom>
        </p:spPr>
      </p:pic>
      <p:pic>
        <p:nvPicPr>
          <p:cNvPr id="17" name="Grafik 18">
            <a:extLst>
              <a:ext uri="{FF2B5EF4-FFF2-40B4-BE49-F238E27FC236}">
                <a16:creationId xmlns:a16="http://schemas.microsoft.com/office/drawing/2014/main" id="{E930D9CA-7141-56E8-F20A-34441316391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87086" y="4302816"/>
            <a:ext cx="1808456" cy="578524"/>
          </a:xfrm>
          <a:prstGeom prst="rect">
            <a:avLst/>
          </a:prstGeom>
        </p:spPr>
      </p:pic>
      <p:pic>
        <p:nvPicPr>
          <p:cNvPr id="19" name="Grafik 22">
            <a:extLst>
              <a:ext uri="{FF2B5EF4-FFF2-40B4-BE49-F238E27FC236}">
                <a16:creationId xmlns:a16="http://schemas.microsoft.com/office/drawing/2014/main" id="{ABD5E9BB-32B6-610D-5709-B1498274EAE7}"/>
              </a:ext>
            </a:extLst>
          </p:cNvPr>
          <p:cNvPicPr>
            <a:picLocks noChangeAspect="1"/>
          </p:cNvPicPr>
          <p:nvPr/>
        </p:nvPicPr>
        <p:blipFill rotWithShape="1">
          <a:blip r:embed="rId18">
            <a:extLst>
              <a:ext uri="{28A0092B-C50C-407E-A947-70E740481C1C}">
                <a14:useLocalDpi xmlns:a14="http://schemas.microsoft.com/office/drawing/2010/main" val="0"/>
              </a:ext>
            </a:extLst>
          </a:blip>
          <a:srcRect l="3393" t="12877" b="11888"/>
          <a:stretch/>
        </p:blipFill>
        <p:spPr>
          <a:xfrm>
            <a:off x="4489427" y="5057680"/>
            <a:ext cx="1974966" cy="596473"/>
          </a:xfrm>
          <a:prstGeom prst="rect">
            <a:avLst/>
          </a:prstGeom>
        </p:spPr>
      </p:pic>
      <p:pic>
        <p:nvPicPr>
          <p:cNvPr id="21" name="Grafik 24">
            <a:extLst>
              <a:ext uri="{FF2B5EF4-FFF2-40B4-BE49-F238E27FC236}">
                <a16:creationId xmlns:a16="http://schemas.microsoft.com/office/drawing/2014/main" id="{1545AB5F-066F-0399-E654-A59B169E6FD0}"/>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4949" t="6214" r="9077" b="7944"/>
          <a:stretch/>
        </p:blipFill>
        <p:spPr>
          <a:xfrm>
            <a:off x="3334228" y="5057680"/>
            <a:ext cx="861564" cy="574635"/>
          </a:xfrm>
          <a:prstGeom prst="rect">
            <a:avLst/>
          </a:prstGeom>
        </p:spPr>
      </p:pic>
      <p:pic>
        <p:nvPicPr>
          <p:cNvPr id="6" name="Picture 5">
            <a:extLst>
              <a:ext uri="{FF2B5EF4-FFF2-40B4-BE49-F238E27FC236}">
                <a16:creationId xmlns:a16="http://schemas.microsoft.com/office/drawing/2014/main" id="{698F26D3-9DFF-D8E5-ED7A-1985381B8A60}"/>
              </a:ext>
            </a:extLst>
          </p:cNvPr>
          <p:cNvPicPr>
            <a:picLocks noChangeAspect="1"/>
          </p:cNvPicPr>
          <p:nvPr/>
        </p:nvPicPr>
        <p:blipFill>
          <a:blip r:embed="rId20"/>
          <a:stretch>
            <a:fillRect/>
          </a:stretch>
        </p:blipFill>
        <p:spPr>
          <a:xfrm>
            <a:off x="6322978" y="1388379"/>
            <a:ext cx="5415064" cy="1519624"/>
          </a:xfrm>
          <a:prstGeom prst="rect">
            <a:avLst/>
          </a:prstGeom>
        </p:spPr>
      </p:pic>
    </p:spTree>
    <p:extLst>
      <p:ext uri="{BB962C8B-B14F-4D97-AF65-F5344CB8AC3E}">
        <p14:creationId xmlns:p14="http://schemas.microsoft.com/office/powerpoint/2010/main" val="2535734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9CD09-DBFB-7BEC-33B6-13EB277B4CC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223D4DE-27D4-C6DB-0429-E35521D3F098}"/>
              </a:ext>
            </a:extLst>
          </p:cNvPr>
          <p:cNvSpPr txBox="1"/>
          <p:nvPr/>
        </p:nvSpPr>
        <p:spPr>
          <a:xfrm>
            <a:off x="159489" y="943763"/>
            <a:ext cx="11734063" cy="5632311"/>
          </a:xfrm>
          <a:prstGeom prst="rect">
            <a:avLst/>
          </a:prstGeom>
          <a:solidFill>
            <a:srgbClr val="017DC6"/>
          </a:solidFill>
        </p:spPr>
        <p:txBody>
          <a:bodyPr wrap="square" lIns="91440" tIns="45720" rIns="91440" bIns="45720" rtlCol="0" anchor="t">
            <a:spAutoFit/>
          </a:bodyPr>
          <a:lstStyle/>
          <a:p>
            <a:pPr algn="just"/>
            <a:r>
              <a:rPr lang="en-GB" sz="3000">
                <a:solidFill>
                  <a:schemeClr val="bg1"/>
                </a:solidFill>
                <a:ea typeface="+mn-lt"/>
                <a:cs typeface="+mn-lt"/>
              </a:rPr>
              <a:t>Machine Learning for </a:t>
            </a:r>
            <a:endParaRPr lang="en-GB" sz="2400">
              <a:solidFill>
                <a:schemeClr val="bg1"/>
              </a:solidFill>
              <a:latin typeface="Arial" panose="020B0604020202020204" pitchFamily="34" charset="0"/>
              <a:ea typeface="+mn-lt"/>
              <a:cs typeface="Arial" panose="020B0604020202020204" pitchFamily="34" charset="0"/>
            </a:endParaRPr>
          </a:p>
          <a:p>
            <a:pPr algn="just"/>
            <a:r>
              <a:rPr lang="en-GB" sz="3000">
                <a:solidFill>
                  <a:schemeClr val="bg1"/>
                </a:solidFill>
                <a:ea typeface="+mn-lt"/>
                <a:cs typeface="+mn-lt"/>
              </a:rPr>
              <a:t>Process Understanding</a:t>
            </a:r>
            <a:endParaRPr lang="en-GB" sz="2400">
              <a:solidFill>
                <a:schemeClr val="bg1"/>
              </a:solidFill>
              <a:latin typeface="Arial" panose="020B0604020202020204" pitchFamily="34" charset="0"/>
              <a:ea typeface="+mn-lt"/>
              <a:cs typeface="Arial" panose="020B0604020202020204" pitchFamily="34" charset="0"/>
            </a:endParaRPr>
          </a:p>
          <a:p>
            <a:pPr algn="just"/>
            <a:endParaRPr lang="en-GB" sz="2800">
              <a:solidFill>
                <a:schemeClr val="bg1"/>
              </a:solidFill>
              <a:ea typeface="+mn-lt"/>
              <a:cs typeface="+mn-lt"/>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000">
              <a:solidFill>
                <a:schemeClr val="bg1"/>
              </a:solidFill>
              <a:latin typeface="Arial"/>
              <a:ea typeface="+mn-lt"/>
              <a:cs typeface="+mn-lt"/>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800">
              <a:solidFill>
                <a:schemeClr val="bg1"/>
              </a:solidFill>
              <a:latin typeface="Calibri"/>
              <a:ea typeface="Calibri"/>
              <a:cs typeface="Calibri"/>
            </a:endParaRPr>
          </a:p>
          <a:p>
            <a:pPr algn="just"/>
            <a:endParaRPr lang="en-GB" sz="280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5E44E69-1387-8907-E907-D1E4E80F80F9}"/>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43555967-E120-62F1-1232-281D761C13DB}"/>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E9B1C9-2B88-0565-0D26-3863B2B81B5D}"/>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a:ea typeface="MS PGothic"/>
                <a:cs typeface="Arial"/>
              </a:rPr>
              <a:t>CMUG – </a:t>
            </a:r>
            <a:r>
              <a:rPr lang="en-GB" sz="3200" kern="0" dirty="0">
                <a:effectLst>
                  <a:outerShdw blurRad="38100" dist="38100" dir="2700000" algn="tl">
                    <a:srgbClr val="000000">
                      <a:alpha val="43137"/>
                    </a:srgbClr>
                  </a:outerShdw>
                </a:effectLst>
                <a:latin typeface="Arial"/>
                <a:ea typeface="MS PGothic"/>
                <a:cs typeface="Arial"/>
              </a:rPr>
              <a:t>Science </a:t>
            </a:r>
            <a:r>
              <a:rPr lang="en-GB" sz="3200" kern="0">
                <a:effectLst>
                  <a:outerShdw blurRad="38100" dist="38100" dir="2700000" algn="tl">
                    <a:srgbClr val="000000">
                      <a:alpha val="43137"/>
                    </a:srgbClr>
                  </a:outerShdw>
                </a:effectLst>
                <a:ea typeface="Verdana"/>
                <a:cs typeface="Arial"/>
              </a:rPr>
              <a:t>Studies</a:t>
            </a:r>
            <a:endParaRPr lang="en-GB" sz="2800" kern="0">
              <a:effectLst>
                <a:outerShdw blurRad="38100" dist="38100" dir="2700000" algn="tl">
                  <a:srgbClr val="000000">
                    <a:alpha val="43137"/>
                  </a:srgbClr>
                </a:outerShdw>
              </a:effectLst>
              <a:latin typeface="Arial" panose="020B0604020202020204" pitchFamily="34" charset="0"/>
              <a:cs typeface="Arial"/>
            </a:endParaRPr>
          </a:p>
        </p:txBody>
      </p:sp>
      <p:cxnSp>
        <p:nvCxnSpPr>
          <p:cNvPr id="28" name="Straight Connector 27">
            <a:extLst>
              <a:ext uri="{FF2B5EF4-FFF2-40B4-BE49-F238E27FC236}">
                <a16:creationId xmlns:a16="http://schemas.microsoft.com/office/drawing/2014/main" id="{E586807F-B953-4744-EA92-0BFEA6103BF7}"/>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33D4649-158B-F206-CED6-8800A88B10A5}"/>
              </a:ext>
            </a:extLst>
          </p:cNvPr>
          <p:cNvSpPr txBox="1"/>
          <p:nvPr/>
        </p:nvSpPr>
        <p:spPr>
          <a:xfrm>
            <a:off x="6418857" y="4879987"/>
            <a:ext cx="5288249"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200">
                <a:solidFill>
                  <a:schemeClr val="bg1"/>
                </a:solidFill>
                <a:latin typeface="Arial"/>
                <a:cs typeface="Arial"/>
              </a:rPr>
              <a:t>Comparison of the 5-year average (2009-2014) snow water equivalent (in kg m-2) for December-January-February from ESACCI-SNOW (left) with the historical simulation from the CMIP6 model MIROC6 (right). Glaciated areas have been masked out.</a:t>
            </a:r>
            <a:endParaRPr lang="en-US" sz="1200">
              <a:solidFill>
                <a:schemeClr val="bg1"/>
              </a:solidFill>
              <a:latin typeface="Arial"/>
              <a:cs typeface="Arial"/>
            </a:endParaRPr>
          </a:p>
        </p:txBody>
      </p:sp>
      <p:sp>
        <p:nvSpPr>
          <p:cNvPr id="8" name="TextBox 7">
            <a:extLst>
              <a:ext uri="{FF2B5EF4-FFF2-40B4-BE49-F238E27FC236}">
                <a16:creationId xmlns:a16="http://schemas.microsoft.com/office/drawing/2014/main" id="{7C5C29AD-97A3-EFA3-FC8A-0BAFC182EBB0}"/>
              </a:ext>
            </a:extLst>
          </p:cNvPr>
          <p:cNvSpPr txBox="1"/>
          <p:nvPr/>
        </p:nvSpPr>
        <p:spPr>
          <a:xfrm>
            <a:off x="159489" y="1925916"/>
            <a:ext cx="6259368"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rtl="0">
              <a:buFont typeface="Arial"/>
              <a:buChar char="•"/>
            </a:pPr>
            <a:r>
              <a:rPr lang="en-GB" sz="1800" baseline="0">
                <a:solidFill>
                  <a:srgbClr val="FFFFFF"/>
                </a:solidFill>
                <a:latin typeface="Arial"/>
                <a:ea typeface="Calibri"/>
                <a:cs typeface="Arial"/>
              </a:rPr>
              <a:t>ML-based causal analysis is being used to identify the drivers of cloud properties and develop process-oriented climate model evaluation methods.</a:t>
            </a:r>
          </a:p>
          <a:p>
            <a:pPr marL="285750" indent="-285750" algn="just" rtl="0">
              <a:buFont typeface="Arial"/>
              <a:buChar char="•"/>
            </a:pPr>
            <a:endParaRPr lang="en-GB" sz="1800">
              <a:latin typeface="Arial"/>
              <a:ea typeface="Calibri"/>
              <a:cs typeface="Arial"/>
            </a:endParaRPr>
          </a:p>
          <a:p>
            <a:pPr marL="285750" indent="-285750">
              <a:buFont typeface="Arial"/>
              <a:buChar char="•"/>
            </a:pPr>
            <a:r>
              <a:rPr lang="en-GB" sz="1800" baseline="0">
                <a:solidFill>
                  <a:srgbClr val="FFFFFF"/>
                </a:solidFill>
                <a:latin typeface="Arial"/>
                <a:ea typeface="Calibri"/>
                <a:cs typeface="Arial"/>
              </a:rPr>
              <a:t>The framework is being extended to the ICON-XPP climate model to test whether observed cloud-process relationships can be reproduced in simulations.</a:t>
            </a:r>
          </a:p>
          <a:p>
            <a:pPr marL="285750" indent="-285750">
              <a:buFont typeface="Arial"/>
              <a:buChar char="•"/>
            </a:pPr>
            <a:endParaRPr lang="en-GB">
              <a:solidFill>
                <a:srgbClr val="FFFFFF"/>
              </a:solidFill>
              <a:latin typeface="Arial"/>
              <a:ea typeface="Calibri"/>
              <a:cs typeface="Arial"/>
            </a:endParaRPr>
          </a:p>
          <a:p>
            <a:pPr marL="285750" indent="-285750">
              <a:buFont typeface="Arial"/>
              <a:buChar char="•"/>
            </a:pPr>
            <a:r>
              <a:rPr lang="en-GB">
                <a:solidFill>
                  <a:schemeClr val="bg1"/>
                </a:solidFill>
                <a:latin typeface="Arial"/>
                <a:ea typeface="Calibri" panose="020F0502020204030204"/>
                <a:cs typeface="Arial"/>
              </a:rPr>
              <a:t>New </a:t>
            </a:r>
            <a:r>
              <a:rPr lang="en-GB" err="1">
                <a:solidFill>
                  <a:schemeClr val="bg1"/>
                </a:solidFill>
                <a:latin typeface="Arial"/>
                <a:ea typeface="Calibri" panose="020F0502020204030204"/>
                <a:cs typeface="Arial"/>
              </a:rPr>
              <a:t>ESMValTool</a:t>
            </a:r>
            <a:r>
              <a:rPr lang="en-GB">
                <a:solidFill>
                  <a:schemeClr val="bg1"/>
                </a:solidFill>
                <a:latin typeface="Arial"/>
                <a:ea typeface="Calibri" panose="020F0502020204030204"/>
                <a:cs typeface="Arial"/>
              </a:rPr>
              <a:t> diagnostics using ESA CCI Snow and Permafrost datasets reveal both strengths and biases in CMIP6 model simulations.</a:t>
            </a:r>
          </a:p>
          <a:p>
            <a:pPr marL="285750" indent="-285750">
              <a:buFont typeface="Arial"/>
              <a:buChar char="•"/>
            </a:pPr>
            <a:endParaRPr lang="en-GB">
              <a:solidFill>
                <a:schemeClr val="bg1"/>
              </a:solidFill>
              <a:latin typeface="Arial"/>
              <a:ea typeface="Calibri" panose="020F0502020204030204"/>
              <a:cs typeface="Arial"/>
            </a:endParaRPr>
          </a:p>
          <a:p>
            <a:pPr marL="285750" indent="-285750">
              <a:buFont typeface="Arial"/>
              <a:buChar char="•"/>
            </a:pPr>
            <a:r>
              <a:rPr lang="en-GB">
                <a:solidFill>
                  <a:schemeClr val="bg1"/>
                </a:solidFill>
                <a:latin typeface="Arial"/>
                <a:ea typeface="Calibri" panose="020F0502020204030204"/>
                <a:cs typeface="Arial"/>
              </a:rPr>
              <a:t>For example, the MIROC6 model shown captures the basic features of the geographical pattern and amplitude but tends to produce snow too far south. </a:t>
            </a:r>
            <a:endParaRPr lang="en-GB">
              <a:latin typeface="Arial"/>
              <a:ea typeface="Calibri" panose="020F0502020204030204"/>
              <a:cs typeface="Arial"/>
            </a:endParaRPr>
          </a:p>
        </p:txBody>
      </p:sp>
      <p:pic>
        <p:nvPicPr>
          <p:cNvPr id="7" name="Picture 6">
            <a:extLst>
              <a:ext uri="{FF2B5EF4-FFF2-40B4-BE49-F238E27FC236}">
                <a16:creationId xmlns:a16="http://schemas.microsoft.com/office/drawing/2014/main" id="{C6D4B589-B7EC-0E90-9DF9-A328F013F671}"/>
              </a:ext>
            </a:extLst>
          </p:cNvPr>
          <p:cNvPicPr>
            <a:picLocks noChangeAspect="1"/>
          </p:cNvPicPr>
          <p:nvPr/>
        </p:nvPicPr>
        <p:blipFill>
          <a:blip r:embed="rId5"/>
          <a:stretch>
            <a:fillRect/>
          </a:stretch>
        </p:blipFill>
        <p:spPr>
          <a:xfrm>
            <a:off x="6625590" y="1656952"/>
            <a:ext cx="4907705" cy="3212870"/>
          </a:xfrm>
          <a:prstGeom prst="rect">
            <a:avLst/>
          </a:prstGeom>
        </p:spPr>
      </p:pic>
    </p:spTree>
    <p:extLst>
      <p:ext uri="{BB962C8B-B14F-4D97-AF65-F5344CB8AC3E}">
        <p14:creationId xmlns:p14="http://schemas.microsoft.com/office/powerpoint/2010/main" val="984416534"/>
      </p:ext>
    </p:extLst>
  </p:cSld>
  <p:clrMapOvr>
    <a:masterClrMapping/>
  </p:clrMapOvr>
</p:sld>
</file>

<file path=ppt/theme/theme1.xml><?xml version="1.0" encoding="utf-8"?>
<a:theme xmlns:a="http://schemas.openxmlformats.org/drawingml/2006/main" name="1_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Folder" ma:contentTypeID="0x01200074ECA997A812C74BAA81AFF03B94B1D7" ma:contentTypeVersion="0" ma:contentTypeDescription="Create a new folder." ma:contentTypeScope="" ma:versionID="4a62a995081991c07aa41034ca14b55a">
  <xsd:schema xmlns:xsd="http://www.w3.org/2001/XMLSchema" xmlns:xs="http://www.w3.org/2001/XMLSchema" xmlns:p="http://schemas.microsoft.com/office/2006/metadata/properties" xmlns:ns1="http://schemas.microsoft.com/sharepoint/v3" targetNamespace="http://schemas.microsoft.com/office/2006/metadata/properties" ma:root="true" ma:fieldsID="16c1f134535a5987f8506c273f35564e" ns1:_="">
    <xsd:import namespace="http://schemas.microsoft.com/sharepoint/v3"/>
    <xsd:element name="properties">
      <xsd:complexType>
        <xsd:sequence>
          <xsd:element name="documentManagement">
            <xsd:complexType>
              <xsd:all>
                <xsd:element ref="ns1:ItemChildCount" minOccurs="0"/>
                <xsd:element ref="ns1:FolderChild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temChildCount" ma:index="3" nillable="true" ma:displayName="Item Child Count" ma:hidden="true" ma:list="Docs" ma:internalName="ItemChildCount" ma:readOnly="true" ma:showField="ItemChildCount">
      <xsd:simpleType>
        <xsd:restriction base="dms:Lookup"/>
      </xsd:simpleType>
    </xsd:element>
    <xsd:element name="FolderChildCount" ma:index="4" nillable="true" ma:displayName="Folder Child Count" ma:hidden="true" ma:list="Docs" ma:internalName="FolderChildCount" ma:readOnly="true" ma:showField="FolderChildCount">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ListForm</Display>
  <Edit>ListForm</Edit>
  <New>ListForm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447428-BEAB-41A2-AF6C-086E42B28452}">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DF2C973-A9F3-4958-B47F-D5E3716CB4A5}">
  <ds:schemaRefs>
    <ds:schemaRef ds:uri="http://schemas.microsoft.com/sharepoint/v3/contenttype/forms"/>
  </ds:schemaRefs>
</ds:datastoreItem>
</file>

<file path=customXml/itemProps3.xml><?xml version="1.0" encoding="utf-8"?>
<ds:datastoreItem xmlns:ds="http://schemas.openxmlformats.org/officeDocument/2006/customXml" ds:itemID="{B723125A-7DE4-4C31-9337-87262112D540}">
  <ds:schemaRefs>
    <ds:schemaRef ds:uri="http://purl.org/dc/terms/"/>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schemas.microsoft.com/office/2006/documentManagement/types"/>
    <ds:schemaRef ds:uri="http://purl.org/dc/dcmitype/"/>
  </ds:schemaRefs>
</ds:datastoreItem>
</file>

<file path=docMetadata/LabelInfo.xml><?xml version="1.0" encoding="utf-8"?>
<clbl:labelList xmlns:clbl="http://schemas.microsoft.com/office/2020/mipLabelMetadata">
  <clbl:label id="{17f18161-20d7-4746-87fd-50fe3e3b6619}" enabled="0" method="" siteId="{17f18161-20d7-4746-87fd-50fe3e3b6619}"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1810</Words>
  <Application>Microsoft Office PowerPoint</Application>
  <PresentationFormat>Widescreen</PresentationFormat>
  <Paragraphs>273</Paragraphs>
  <Slides>17</Slides>
  <Notes>10</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1_ESA Presentation 16-9</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Doherty</dc:creator>
  <cp:lastModifiedBy>Jack Darch</cp:lastModifiedBy>
  <cp:revision>2</cp:revision>
  <dcterms:created xsi:type="dcterms:W3CDTF">2023-09-22T11:06:37Z</dcterms:created>
  <dcterms:modified xsi:type="dcterms:W3CDTF">2026-09-04T09:36:25Z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0x01200074ECA997A812C74BAA81AFF03B94B1D7</vt:lpwstr>
  </property>
</Properties>
</file>