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0" r:id="rId6"/>
    <p:sldId id="263" r:id="rId7"/>
    <p:sldId id="272" r:id="rId8"/>
    <p:sldId id="265" r:id="rId9"/>
    <p:sldId id="258" r:id="rId10"/>
    <p:sldId id="257" r:id="rId11"/>
    <p:sldId id="262" r:id="rId12"/>
    <p:sldId id="278" r:id="rId13"/>
    <p:sldId id="267" r:id="rId14"/>
    <p:sldId id="271" r:id="rId15"/>
    <p:sldId id="264" r:id="rId16"/>
    <p:sldId id="277" r:id="rId17"/>
    <p:sldId id="274" r:id="rId18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D50"/>
    <a:srgbClr val="192D43"/>
    <a:srgbClr val="1B3149"/>
    <a:srgbClr val="1A2C4A"/>
    <a:srgbClr val="1D3253"/>
    <a:srgbClr val="1F3457"/>
    <a:srgbClr val="252F51"/>
    <a:srgbClr val="1F2349"/>
    <a:srgbClr val="1A294A"/>
    <a:srgbClr val="213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>
      <p:cViewPr>
        <p:scale>
          <a:sx n="70" d="100"/>
          <a:sy n="70" d="100"/>
        </p:scale>
        <p:origin x="2744" y="9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3114" y="-84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17E8F2B3-E561-4ACA-B5A4-BF5CF49B5E9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73244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CB936EF3-7E9B-4F92-9521-D6CF569AB2B8}" type="datetimeFigureOut">
              <a:rPr lang="en-GB" altLang="en-US"/>
              <a:pPr>
                <a:defRPr/>
              </a:pPr>
              <a:t>31/10/2018</a:t>
            </a:fld>
            <a:endParaRPr lang="en-GB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9569E15E-A1C0-4A47-A04C-EA3F6DE944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2942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r>
              <a:rPr lang="en-US" baseline="0" dirty="0" smtClean="0"/>
              <a:t> countries 5.0. Almost 40 countries.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9E15E-A1C0-4A47-A04C-EA3F6DE944F9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159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CCI_ppt_edits_fi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31825" y="6430434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/>
          </a:p>
        </p:txBody>
      </p:sp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163513" y="6166307"/>
            <a:ext cx="347469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 dirty="0" smtClean="0">
                <a:solidFill>
                  <a:schemeClr val="bg1">
                    <a:lumMod val="85000"/>
                  </a:schemeClr>
                </a:solidFill>
              </a:rPr>
              <a:t>CMUG</a:t>
            </a:r>
            <a:r>
              <a:rPr lang="en-US" sz="800" baseline="0" dirty="0" smtClean="0">
                <a:solidFill>
                  <a:schemeClr val="bg1">
                    <a:lumMod val="85000"/>
                  </a:schemeClr>
                </a:solidFill>
              </a:rPr>
              <a:t> Meeting – Exeter 29-31 October 2018</a:t>
            </a:r>
            <a:endParaRPr lang="en-US" sz="8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9" name="Straight Connector 39"/>
          <p:cNvCxnSpPr/>
          <p:nvPr/>
        </p:nvCxnSpPr>
        <p:spPr>
          <a:xfrm>
            <a:off x="166690" y="6385984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173038" y="6544734"/>
            <a:ext cx="7510652" cy="143948"/>
            <a:chOff x="172269" y="6621494"/>
            <a:chExt cx="6826666" cy="111519"/>
          </a:xfrm>
        </p:grpSpPr>
        <p:pic>
          <p:nvPicPr>
            <p:cNvPr id="11" name="Picture 68" descr="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2"/>
            <a:ext cx="79488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2326036"/>
            <a:ext cx="7947025" cy="107721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n-GB" noProof="0" dirty="0" smtClean="0"/>
          </a:p>
        </p:txBody>
      </p:sp>
      <p:pic>
        <p:nvPicPr>
          <p:cNvPr id="35" name="Picture 37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593526" y="155575"/>
            <a:ext cx="1404425" cy="54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5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653678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30794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62829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3"/>
            <a:ext cx="7789050" cy="1938992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5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626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6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6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6172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6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3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01406"/>
            <a:ext cx="7174846" cy="769441"/>
          </a:xfrm>
        </p:spPr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987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01406"/>
            <a:ext cx="7174846" cy="76944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4308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90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666877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1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01406"/>
            <a:ext cx="7174846" cy="769441"/>
          </a:xfrm>
        </p:spPr>
        <p:txBody>
          <a:bodyPr/>
          <a:lstStyle/>
          <a:p>
            <a:r>
              <a:rPr lang="es-ES" noProof="0" smtClean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652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9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s-ES" noProof="0" smtClean="0"/>
              <a:t>Haga clic para modificar el estilo de título del patrón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5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3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444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CI_ppt_edits_fire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1" y="1"/>
            <a:ext cx="9144000" cy="8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362" y="1007536"/>
            <a:ext cx="8894763" cy="523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 smtClean="0"/>
              <a:t>Haga clic para modificar el estilo de texto del patrón</a:t>
            </a:r>
          </a:p>
          <a:p>
            <a:pPr lvl="1"/>
            <a:r>
              <a:rPr lang="es-ES" altLang="en-US" dirty="0" smtClean="0"/>
              <a:t>Segundo nivel</a:t>
            </a:r>
          </a:p>
          <a:p>
            <a:pPr lvl="2"/>
            <a:r>
              <a:rPr lang="es-ES" altLang="en-US" dirty="0" smtClean="0"/>
              <a:t>Tercer nivel</a:t>
            </a:r>
          </a:p>
          <a:p>
            <a:pPr lvl="3"/>
            <a:r>
              <a:rPr lang="es-ES" altLang="en-US" dirty="0" smtClean="0"/>
              <a:t>Cuarto nivel</a:t>
            </a:r>
          </a:p>
          <a:p>
            <a:pPr lvl="4"/>
            <a:r>
              <a:rPr lang="es-ES" altLang="en-US" dirty="0" smtClean="0"/>
              <a:t>Quinto nivel</a:t>
            </a:r>
            <a:endParaRPr lang="en-GB" altLang="en-US" dirty="0" smtClean="0"/>
          </a:p>
        </p:txBody>
      </p:sp>
      <p:sp>
        <p:nvSpPr>
          <p:cNvPr id="1028" name="Text Box DG"/>
          <p:cNvSpPr txBox="1">
            <a:spLocks noChangeArrowheads="1"/>
          </p:cNvSpPr>
          <p:nvPr/>
        </p:nvSpPr>
        <p:spPr bwMode="auto">
          <a:xfrm>
            <a:off x="577850" y="44661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74702" y="4573"/>
            <a:ext cx="6956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  <a:endParaRPr lang="en-GB" altLang="en-US" smtClean="0"/>
          </a:p>
        </p:txBody>
      </p:sp>
      <p:pic>
        <p:nvPicPr>
          <p:cNvPr id="1030" name="Picture 11" descr="PPT_Foote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9812"/>
            <a:ext cx="9144000" cy="3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38"/>
          <p:cNvSpPr txBox="1">
            <a:spLocks noChangeArrowheads="1"/>
          </p:cNvSpPr>
          <p:nvPr/>
        </p:nvSpPr>
        <p:spPr bwMode="auto">
          <a:xfrm>
            <a:off x="165100" y="62468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 dirty="0" smtClean="0">
                <a:solidFill>
                  <a:srgbClr val="404040"/>
                </a:solidFill>
              </a:rPr>
              <a:t>CMUG</a:t>
            </a:r>
            <a:r>
              <a:rPr lang="en-US" sz="800" baseline="0" dirty="0" smtClean="0">
                <a:solidFill>
                  <a:srgbClr val="404040"/>
                </a:solidFill>
              </a:rPr>
              <a:t> Meeting – Exeter 29-31 October 2018</a:t>
            </a:r>
            <a:endParaRPr lang="en-US" sz="800" dirty="0" smtClean="0">
              <a:solidFill>
                <a:srgbClr val="404040"/>
              </a:solidFill>
            </a:endParaRPr>
          </a:p>
        </p:txBody>
      </p:sp>
      <p:sp>
        <p:nvSpPr>
          <p:cNvPr id="1032" name="Text Box 34"/>
          <p:cNvSpPr txBox="1">
            <a:spLocks noChangeAspect="1" noChangeArrowheads="1"/>
          </p:cNvSpPr>
          <p:nvPr/>
        </p:nvSpPr>
        <p:spPr bwMode="auto">
          <a:xfrm>
            <a:off x="4479925" y="6253228"/>
            <a:ext cx="4521200" cy="19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chemeClr val="bg2"/>
                </a:solidFill>
              </a:rPr>
              <a:t>ESA | </a:t>
            </a:r>
            <a:fld id="{E00716FA-ED77-46C4-914D-9FECC31E91FA}" type="datetime1">
              <a:rPr lang="en-GB" altLang="en-US" sz="800" noProof="1" smtClean="0">
                <a:solidFill>
                  <a:schemeClr val="bg2"/>
                </a:solidFill>
              </a:rPr>
              <a:t>31/10/2018</a:t>
            </a:fld>
            <a:r>
              <a:rPr lang="en-GB" altLang="en-US" sz="800" noProof="1" smtClean="0">
                <a:solidFill>
                  <a:schemeClr val="bg2"/>
                </a:solidFill>
              </a:rPr>
              <a:t> | Slide  </a:t>
            </a:r>
            <a:fld id="{8CBE09B7-5277-4544-975D-E5E446FF33B6}" type="slidenum">
              <a:rPr lang="en-GB" altLang="en-US" sz="800" noProof="1" smtClean="0">
                <a:solidFill>
                  <a:schemeClr val="bg2"/>
                </a:solidFill>
              </a:rPr>
              <a:t>‹#›</a:t>
            </a:fld>
            <a:endParaRPr lang="en-GB" altLang="en-US" sz="800" noProof="1" smtClean="0">
              <a:solidFill>
                <a:schemeClr val="bg2"/>
              </a:solidFill>
            </a:endParaRPr>
          </a:p>
        </p:txBody>
      </p:sp>
      <p:grpSp>
        <p:nvGrpSpPr>
          <p:cNvPr id="1033" name="Group 39"/>
          <p:cNvGrpSpPr>
            <a:grpSpLocks/>
          </p:cNvGrpSpPr>
          <p:nvPr/>
        </p:nvGrpSpPr>
        <p:grpSpPr bwMode="auto">
          <a:xfrm>
            <a:off x="173037" y="6596490"/>
            <a:ext cx="7237053" cy="148166"/>
            <a:chOff x="172269" y="6621494"/>
            <a:chExt cx="6826666" cy="111519"/>
          </a:xfrm>
        </p:grpSpPr>
        <p:pic>
          <p:nvPicPr>
            <p:cNvPr id="1035" name="Picture 40" descr="a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MS PGothic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58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1913" indent="-773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a-fire-cci.org/" TargetMode="External"/><Relationship Id="rId3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3402" y="2566943"/>
            <a:ext cx="797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CMUG meeting: Fire_cci project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075" name="Text Box 24"/>
          <p:cNvSpPr txBox="1">
            <a:spLocks noChangeArrowheads="1"/>
          </p:cNvSpPr>
          <p:nvPr/>
        </p:nvSpPr>
        <p:spPr bwMode="auto">
          <a:xfrm>
            <a:off x="615950" y="3725333"/>
            <a:ext cx="3114122" cy="369332"/>
          </a:xfrm>
          <a:prstGeom prst="rect">
            <a:avLst/>
          </a:prstGeom>
          <a:solidFill>
            <a:srgbClr val="1C2D50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chemeClr val="bg1"/>
                </a:solidFill>
              </a:rPr>
              <a:t>  </a:t>
            </a:r>
            <a:r>
              <a:rPr lang="en-GB" altLang="en-US" sz="1800" dirty="0" smtClean="0">
                <a:solidFill>
                  <a:schemeClr val="bg1"/>
                </a:solidFill>
              </a:rPr>
              <a:t>M. Lucrecia Pettinari     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3076" name="Text Box 25"/>
          <p:cNvSpPr txBox="1">
            <a:spLocks noChangeArrowheads="1"/>
          </p:cNvSpPr>
          <p:nvPr/>
        </p:nvSpPr>
        <p:spPr bwMode="auto">
          <a:xfrm>
            <a:off x="615951" y="4349752"/>
            <a:ext cx="3326552" cy="369332"/>
          </a:xfrm>
          <a:prstGeom prst="rect">
            <a:avLst/>
          </a:prstGeom>
          <a:solidFill>
            <a:srgbClr val="1C2D50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chemeClr val="bg1"/>
                </a:solidFill>
              </a:rPr>
              <a:t>University of Alcala - Spain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n-US" dirty="0" smtClean="0"/>
              <a:t>High resolution product: FireCCISDF11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Sub-Saharan Africa for 2016 based on Sentinel-2</a:t>
            </a:r>
          </a:p>
          <a:p>
            <a:pPr indent="-342900">
              <a:buFontTx/>
              <a:buChar char="-"/>
            </a:pPr>
            <a:r>
              <a:rPr lang="en-GB" altLang="en-US" dirty="0">
                <a:latin typeface="Verdana" pitchFamily="34" charset="0"/>
                <a:cs typeface="Verdana" pitchFamily="34" charset="0"/>
              </a:rPr>
              <a:t>Spatial resolution: </a:t>
            </a:r>
            <a:r>
              <a:rPr lang="en-GB" dirty="0" smtClean="0"/>
              <a:t>~ 20 m</a:t>
            </a:r>
            <a:endParaRPr lang="en-GB" dirty="0"/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Subsetting to 5x5 degree files</a:t>
            </a:r>
          </a:p>
          <a:p>
            <a:pPr indent="-342900">
              <a:buFontTx/>
              <a:buChar char="-"/>
            </a:pPr>
            <a:r>
              <a:rPr lang="en-US" dirty="0" smtClean="0">
                <a:latin typeface="Verdana" pitchFamily="34" charset="0"/>
              </a:rPr>
              <a:t>Land cover extracted from the LC_cci HR Sentinel-2 2016 product</a:t>
            </a:r>
            <a:endParaRPr lang="en-US" dirty="0" smtClean="0"/>
          </a:p>
        </p:txBody>
      </p:sp>
      <p:grpSp>
        <p:nvGrpSpPr>
          <p:cNvPr id="5" name="4 Grupo"/>
          <p:cNvGrpSpPr/>
          <p:nvPr/>
        </p:nvGrpSpPr>
        <p:grpSpPr>
          <a:xfrm>
            <a:off x="262393" y="2743200"/>
            <a:ext cx="8807609" cy="2725310"/>
            <a:chOff x="262393" y="2514782"/>
            <a:chExt cx="9033284" cy="295146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93" y="2514782"/>
              <a:ext cx="4428877" cy="2935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5 Imagen" descr="C:\Ekhi\Fire_cci_phase2\documents\PUG\layer3_lc_v1.1.ti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44"/>
            <a:stretch/>
          </p:blipFill>
          <p:spPr bwMode="auto">
            <a:xfrm>
              <a:off x="6920837" y="2530934"/>
              <a:ext cx="2374840" cy="29353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540" y="2527740"/>
              <a:ext cx="2300301" cy="2909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2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n-GB" dirty="0" smtClean="0"/>
              <a:t>Much more detailed information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51" y="1503839"/>
            <a:ext cx="8520062" cy="42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0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s-ES" dirty="0" err="1" smtClean="0"/>
              <a:t>Product</a:t>
            </a:r>
            <a:r>
              <a:rPr lang="es-ES" dirty="0" smtClean="0"/>
              <a:t> Use</a:t>
            </a:r>
            <a:endParaRPr lang="en-GB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919" y="977095"/>
            <a:ext cx="4691672" cy="24299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19" y="977095"/>
            <a:ext cx="3765004" cy="190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106362" y="3862316"/>
            <a:ext cx="8894763" cy="2384559"/>
          </a:xfrm>
        </p:spPr>
        <p:txBody>
          <a:bodyPr/>
          <a:lstStyle/>
          <a:p>
            <a:r>
              <a:rPr lang="en-US" b="1" dirty="0" smtClean="0"/>
              <a:t>CRG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IRD-LSCE: refinement of fire modules in GDVM – fire patch analysis, relationship between climatic variables and fire morphological features</a:t>
            </a:r>
          </a:p>
          <a:p>
            <a:pPr indent="-342900">
              <a:buFontTx/>
              <a:buChar char="-"/>
            </a:pPr>
            <a:r>
              <a:rPr lang="en-GB" dirty="0" smtClean="0">
                <a:latin typeface="Verdana" pitchFamily="34" charset="0"/>
              </a:rPr>
              <a:t>MPIC: inter-comparison of BA products, participation in </a:t>
            </a:r>
            <a:r>
              <a:rPr lang="en-GB" dirty="0" err="1" smtClean="0">
                <a:latin typeface="Verdana" pitchFamily="34" charset="0"/>
              </a:rPr>
              <a:t>FireMIP</a:t>
            </a:r>
            <a:endParaRPr lang="en-GB" dirty="0" smtClean="0">
              <a:latin typeface="Verdana" pitchFamily="34" charset="0"/>
            </a:endParaRPr>
          </a:p>
          <a:p>
            <a:pPr indent="-342900">
              <a:buFontTx/>
              <a:buChar char="-"/>
            </a:pPr>
            <a:r>
              <a:rPr lang="en-GB" dirty="0" smtClean="0">
                <a:latin typeface="Verdana" pitchFamily="34" charset="0"/>
              </a:rPr>
              <a:t>VUA: emissions estimations – integrating </a:t>
            </a:r>
            <a:r>
              <a:rPr lang="en-GB" dirty="0" err="1" smtClean="0">
                <a:latin typeface="Verdana" pitchFamily="34" charset="0"/>
              </a:rPr>
              <a:t>FireCCI</a:t>
            </a:r>
            <a:r>
              <a:rPr lang="en-GB" dirty="0" smtClean="0">
                <a:latin typeface="Verdana" pitchFamily="34" charset="0"/>
              </a:rPr>
              <a:t> products into GFED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0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n-GB" dirty="0" smtClean="0"/>
              <a:t>Burned area data to Copernicus</a:t>
            </a:r>
            <a:endParaRPr lang="en-GB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Outputs from Fire_cci to C3S (ECMWF)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Contract with ECMWF for C3S_321b_Lot5</a:t>
            </a:r>
            <a:endParaRPr lang="en-GB" dirty="0"/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Brokered and newly generated datasets: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Brokered FireCCI50 (2001-2016)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Brokered FireCCI51 (2001-2017)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Production of S3 OLCI BA (2017-2020) using an adaptation of the FireCCI51 algorithm.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61" y="3235314"/>
            <a:ext cx="4542028" cy="28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 rot="20784776">
            <a:off x="1533889" y="4496939"/>
            <a:ext cx="2402006" cy="12282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rgbClr val="C00000"/>
                </a:solidFill>
              </a:rPr>
              <a:t>To be found starting Dec. 2018 at your nearest store</a:t>
            </a:r>
            <a:endParaRPr lang="en-GB" sz="1800" dirty="0">
              <a:solidFill>
                <a:srgbClr val="C0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824482" y="5921639"/>
            <a:ext cx="3534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https://cds.climate.copernicus.eu/roadmap</a:t>
            </a:r>
          </a:p>
        </p:txBody>
      </p:sp>
    </p:spTree>
    <p:extLst>
      <p:ext uri="{BB962C8B-B14F-4D97-AF65-F5344CB8AC3E}">
        <p14:creationId xmlns:p14="http://schemas.microsoft.com/office/powerpoint/2010/main" val="7893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pPr algn="ctr"/>
            <a:r>
              <a:rPr lang="en-GB" sz="2400" dirty="0" smtClean="0"/>
              <a:t>Thank you</a:t>
            </a:r>
          </a:p>
          <a:p>
            <a:pPr algn="ctr"/>
            <a:r>
              <a:rPr lang="en-GB" sz="2400" dirty="0" smtClean="0">
                <a:hlinkClick r:id="rId2"/>
              </a:rPr>
              <a:t>https://esa-fire-cci.org</a:t>
            </a:r>
            <a:endParaRPr lang="en-GB" sz="2400" dirty="0" smtClean="0"/>
          </a:p>
          <a:p>
            <a:endParaRPr lang="en-GB" dirty="0"/>
          </a:p>
        </p:txBody>
      </p:sp>
      <p:pic>
        <p:nvPicPr>
          <p:cNvPr id="4" name="Picture 5" descr="C:\Dropbox\A_Fire-CCI2\Algo_GLOBAL\MODIS\5.0\Maps_to_display\MOD_FireCCI_v5.0_small_compressed4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26" y="2967505"/>
            <a:ext cx="5456349" cy="27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n-US" dirty="0" smtClean="0"/>
              <a:t>User requirements and product specifications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User requirements at the basis of the development of the products</a:t>
            </a:r>
          </a:p>
          <a:p>
            <a:pPr indent="-342900">
              <a:buFontTx/>
              <a:buChar char="-"/>
            </a:pPr>
            <a:endParaRPr lang="en-GB" altLang="en-US" dirty="0" smtClean="0">
              <a:latin typeface="Verdana" pitchFamily="34" charset="0"/>
              <a:cs typeface="Verdana" pitchFamily="34" charset="0"/>
            </a:endParaRP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Different types of products developed for different applications: pixel and grid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Two kind of users:</a:t>
            </a:r>
          </a:p>
          <a:p>
            <a:pPr lvl="2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Climate, emissions and GDVM modellers</a:t>
            </a:r>
          </a:p>
          <a:p>
            <a:pPr lvl="2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Terrestrial and fire ecology, fire management, change detection, regional studies</a:t>
            </a:r>
          </a:p>
        </p:txBody>
      </p:sp>
      <p:pic>
        <p:nvPicPr>
          <p:cNvPr id="4" name="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7" y="3603009"/>
            <a:ext cx="4041097" cy="2316123"/>
          </a:xfrm>
          <a:prstGeom prst="rect">
            <a:avLst/>
          </a:prstGeom>
        </p:spPr>
      </p:pic>
      <p:pic>
        <p:nvPicPr>
          <p:cNvPr id="5" name="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290" y="3603009"/>
            <a:ext cx="4502702" cy="22518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62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s-ES" dirty="0" smtClean="0"/>
              <a:t>Fire_cci </a:t>
            </a:r>
            <a:r>
              <a:rPr lang="es-ES" dirty="0" err="1" smtClean="0"/>
              <a:t>products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Fire_cci burned area products</a:t>
            </a:r>
          </a:p>
          <a:p>
            <a:r>
              <a:rPr lang="en-GB" u="sng" dirty="0" smtClean="0"/>
              <a:t>Pixel products</a:t>
            </a:r>
            <a:r>
              <a:rPr lang="en-GB" dirty="0" smtClean="0"/>
              <a:t>: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Spatial resolution: the one corresponding to the sensor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Layers: Day of first detection (JD), confidence level (CL), land cover of burned areas (LC). 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Continental subsets, </a:t>
            </a:r>
            <a:r>
              <a:rPr lang="en-GB" altLang="en-US" dirty="0" err="1" smtClean="0">
                <a:latin typeface="Verdana" pitchFamily="34" charset="0"/>
                <a:cs typeface="Verdana" pitchFamily="34" charset="0"/>
              </a:rPr>
              <a:t>GeoTIF</a:t>
            </a: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 files.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Monthly products</a:t>
            </a:r>
          </a:p>
          <a:p>
            <a:pPr indent="-342900">
              <a:buFontTx/>
              <a:buChar char="-"/>
            </a:pPr>
            <a:endParaRPr lang="en-GB" altLang="en-US" dirty="0" smtClean="0">
              <a:latin typeface="Verdana" pitchFamily="34" charset="0"/>
              <a:cs typeface="Verdana" pitchFamily="34" charset="0"/>
            </a:endParaRPr>
          </a:p>
          <a:p>
            <a:pPr indent="0"/>
            <a:endParaRPr lang="en-GB" altLang="en-US" u="sng" dirty="0" smtClean="0">
              <a:latin typeface="Verdana" pitchFamily="34" charset="0"/>
              <a:cs typeface="Verdana" pitchFamily="34" charset="0"/>
            </a:endParaRPr>
          </a:p>
          <a:p>
            <a:pPr indent="0"/>
            <a:r>
              <a:rPr lang="en-GB" altLang="en-US" u="sng" dirty="0" smtClean="0">
                <a:latin typeface="Verdana" pitchFamily="34" charset="0"/>
                <a:cs typeface="Verdana" pitchFamily="34" charset="0"/>
              </a:rPr>
              <a:t>Grid products</a:t>
            </a: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: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Spatial resolution: </a:t>
            </a:r>
            <a:r>
              <a:rPr lang="en-GB" dirty="0" smtClean="0"/>
              <a:t>0.25 degrees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Layers: total burned area, standard error, fraction of burnable area, fraction of observed area, number of patches, burned area per land cover (18 layers)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Global NetCDF files.</a:t>
            </a: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Fortnightly or monthly products</a:t>
            </a:r>
          </a:p>
          <a:p>
            <a:pPr indent="0"/>
            <a:endParaRPr lang="en-GB" altLang="en-US" dirty="0" smtClean="0">
              <a:latin typeface="Verdana" pitchFamily="34" charset="0"/>
              <a:cs typeface="Verdana" pitchFamily="34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r="2827" b="5826"/>
          <a:stretch/>
        </p:blipFill>
        <p:spPr bwMode="auto">
          <a:xfrm>
            <a:off x="4968813" y="2467455"/>
            <a:ext cx="3863735" cy="203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89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n-US" dirty="0" smtClean="0"/>
              <a:t>User requirements and product specifications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362" y="1007536"/>
            <a:ext cx="8894763" cy="2800189"/>
          </a:xfrm>
        </p:spPr>
        <p:txBody>
          <a:bodyPr/>
          <a:lstStyle/>
          <a:p>
            <a:pPr indent="-342900">
              <a:buFontTx/>
              <a:buChar char="-"/>
            </a:pPr>
            <a:r>
              <a:rPr lang="en-GB" altLang="en-US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cs typeface="Verdana" pitchFamily="34" charset="0"/>
              </a:rPr>
              <a:t>User requirements at the basis of the development of the products</a:t>
            </a:r>
          </a:p>
          <a:p>
            <a:pPr lvl="2" indent="-342900">
              <a:buFontTx/>
              <a:buChar char="-"/>
            </a:pPr>
            <a:endParaRPr lang="en-GB" altLang="en-US" dirty="0" smtClean="0">
              <a:latin typeface="Verdana" pitchFamily="34" charset="0"/>
              <a:cs typeface="Verdana" pitchFamily="34" charset="0"/>
            </a:endParaRPr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Product specifications have evolved based on the requests of the users. </a:t>
            </a:r>
          </a:p>
          <a:p>
            <a:pPr indent="0"/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     E.g.:</a:t>
            </a:r>
          </a:p>
          <a:p>
            <a:pPr lvl="1" indent="-342900">
              <a:buFontTx/>
              <a:buChar char="-"/>
            </a:pPr>
            <a:r>
              <a:rPr lang="en-GB" altLang="en-US" dirty="0">
                <a:latin typeface="Verdana" pitchFamily="34" charset="0"/>
                <a:cs typeface="Verdana" pitchFamily="34" charset="0"/>
              </a:rPr>
              <a:t>Subsetting of </a:t>
            </a: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pixel datasets </a:t>
            </a:r>
            <a:r>
              <a:rPr lang="en-GB" altLang="en-US" dirty="0">
                <a:latin typeface="Verdana" pitchFamily="34" charset="0"/>
                <a:cs typeface="Verdana" pitchFamily="34" charset="0"/>
              </a:rPr>
              <a:t>to make them manageable for the users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Spatial resolution of the grid product (from 0.5 to 0.25 degrees)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Temporal resolution of the grid product (from fortnightly to monthly)</a:t>
            </a:r>
          </a:p>
          <a:p>
            <a:pPr lvl="1"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Product layers (fraction of burnable area &amp; fraction of observed area)</a:t>
            </a:r>
          </a:p>
          <a:p>
            <a:endParaRPr lang="en-GB" dirty="0"/>
          </a:p>
        </p:txBody>
      </p:sp>
      <p:grpSp>
        <p:nvGrpSpPr>
          <p:cNvPr id="6" name="5 Grupo"/>
          <p:cNvGrpSpPr/>
          <p:nvPr/>
        </p:nvGrpSpPr>
        <p:grpSpPr>
          <a:xfrm>
            <a:off x="126405" y="3841845"/>
            <a:ext cx="8769697" cy="2315182"/>
            <a:chOff x="126405" y="3841845"/>
            <a:chExt cx="8769697" cy="2315182"/>
          </a:xfrm>
        </p:grpSpPr>
        <p:sp>
          <p:nvSpPr>
            <p:cNvPr id="4" name="2 Marcador de contenido"/>
            <p:cNvSpPr txBox="1">
              <a:spLocks/>
            </p:cNvSpPr>
            <p:nvPr/>
          </p:nvSpPr>
          <p:spPr bwMode="auto">
            <a:xfrm>
              <a:off x="126405" y="3841845"/>
              <a:ext cx="4213581" cy="86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-6858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defRPr lang="en-GB" sz="1600" baseline="0">
                  <a:solidFill>
                    <a:schemeClr val="bg2"/>
                  </a:solidFill>
                  <a:latin typeface="Verdana"/>
                  <a:ea typeface="MS PGothic" pitchFamily="34" charset="-128"/>
                  <a:cs typeface="Verdana"/>
                </a:defRPr>
              </a:lvl1pPr>
              <a:lvl2pPr marL="809625" indent="-352425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itchFamily="34" charset="-128"/>
                  <a:cs typeface="Verdana"/>
                </a:defRPr>
              </a:lvl2pPr>
              <a:lvl3pPr marL="1406525" indent="-492125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itchFamily="34" charset="-128"/>
                  <a:cs typeface="Verdana"/>
                </a:defRPr>
              </a:lvl3pPr>
              <a:lvl4pPr marL="2005013" indent="-633413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itchFamily="34" charset="-128"/>
                  <a:cs typeface="Verdana"/>
                </a:defRPr>
              </a:lvl4pPr>
              <a:lvl5pPr marL="2601913" indent="-773113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defRPr lang="en-GB" sz="1600" dirty="0">
                  <a:solidFill>
                    <a:schemeClr val="bg2"/>
                  </a:solidFill>
                  <a:latin typeface="Verdana"/>
                  <a:ea typeface="MS PGothic" pitchFamily="34" charset="-128"/>
                  <a:cs typeface="Verdana"/>
                </a:defRPr>
              </a:lvl5pPr>
              <a:lvl6pPr marL="34798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6pPr>
              <a:lvl7pPr marL="39370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7pPr>
              <a:lvl8pPr marL="43942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8pPr>
              <a:lvl9pPr marL="48514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363538" indent="-342900">
                <a:buFontTx/>
                <a:buChar char="-"/>
              </a:pPr>
              <a:r>
                <a:rPr lang="en-US" altLang="en-US" b="1" kern="0" dirty="0" smtClean="0">
                  <a:latin typeface="Verdana" pitchFamily="34" charset="0"/>
                  <a:cs typeface="Verdana" pitchFamily="34" charset="0"/>
                </a:rPr>
                <a:t>ECV consistency</a:t>
              </a:r>
              <a:r>
                <a:rPr lang="en-US" altLang="en-US" kern="0" dirty="0" smtClean="0">
                  <a:latin typeface="Verdana" pitchFamily="34" charset="0"/>
                  <a:cs typeface="Verdana" pitchFamily="34" charset="0"/>
                </a:rPr>
                <a:t>: using LC_cci for masking burnable land cover and providing burned land cover.</a:t>
              </a:r>
            </a:p>
            <a:p>
              <a:endParaRPr lang="en-US" kern="0" dirty="0"/>
            </a:p>
          </p:txBody>
        </p:sp>
        <p:pic>
          <p:nvPicPr>
            <p:cNvPr id="5" name="0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647" y="3841845"/>
              <a:ext cx="4039455" cy="231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1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s-ES" dirty="0" smtClean="0"/>
              <a:t>Global </a:t>
            </a:r>
            <a:r>
              <a:rPr lang="es-ES" dirty="0" err="1" smtClean="0"/>
              <a:t>products</a:t>
            </a:r>
            <a:endParaRPr lang="en-GB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6952"/>
              </p:ext>
            </p:extLst>
          </p:nvPr>
        </p:nvGraphicFramePr>
        <p:xfrm>
          <a:off x="1900207" y="1127455"/>
          <a:ext cx="5397740" cy="1589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2587"/>
                <a:gridCol w="1050655"/>
                <a:gridCol w="1050655"/>
                <a:gridCol w="1050655"/>
                <a:gridCol w="1103188"/>
              </a:tblGrid>
              <a:tr h="2649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FireCCI41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FireCCI50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FireCCI51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FireCCILT10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49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Sensor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MERIS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MODIS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MODIS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AVHRR-LTDR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49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Resolution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300m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250m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250m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0.05º (~5km)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49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Pixel product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Monthly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Monthly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Monthly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49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Grid product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Biweekly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Biweekly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Monthly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Monthly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49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b="1" u="none" strike="noStrike" dirty="0">
                          <a:effectLst/>
                        </a:rPr>
                        <a:t>Time span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2005-2011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2001-2016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>
                          <a:effectLst/>
                        </a:rPr>
                        <a:t>2001-2017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100" u="none" strike="noStrike" dirty="0">
                          <a:effectLst/>
                        </a:rPr>
                        <a:t>1982-2017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5" y="3454790"/>
            <a:ext cx="8543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070577"/>
            <a:ext cx="8464400" cy="7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68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74702" y="283034"/>
            <a:ext cx="6956425" cy="430887"/>
          </a:xfrm>
        </p:spPr>
        <p:txBody>
          <a:bodyPr/>
          <a:lstStyle/>
          <a:p>
            <a:r>
              <a:rPr lang="en-US" altLang="en-US" dirty="0" smtClean="0">
                <a:latin typeface="Verdana" pitchFamily="34" charset="0"/>
                <a:cs typeface="Verdana" pitchFamily="34" charset="0"/>
              </a:rPr>
              <a:t>Global products – pixel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/>
            <a:r>
              <a:rPr lang="en-US" altLang="en-US" b="1" u="sng" dirty="0" smtClean="0">
                <a:latin typeface="Verdana" pitchFamily="34" charset="0"/>
                <a:cs typeface="Verdana" pitchFamily="34" charset="0"/>
              </a:rPr>
              <a:t>Example of pixel product</a:t>
            </a:r>
          </a:p>
          <a:p>
            <a:pPr indent="-342900"/>
            <a:r>
              <a:rPr lang="en-US" altLang="en-US" dirty="0" smtClean="0">
                <a:latin typeface="Verdana" pitchFamily="34" charset="0"/>
                <a:cs typeface="Verdana" pitchFamily="34" charset="0"/>
              </a:rPr>
              <a:t>FireCCI51, 2017 (12)</a:t>
            </a:r>
          </a:p>
          <a:p>
            <a:pPr indent="-342900">
              <a:buFontTx/>
              <a:buChar char="-"/>
            </a:pPr>
            <a:endParaRPr lang="es-ES" altLang="en-US" dirty="0" smtClean="0">
              <a:latin typeface="Verdana" pitchFamily="34" charset="0"/>
              <a:cs typeface="Verdana" pitchFamily="34" charset="0"/>
            </a:endParaRPr>
          </a:p>
          <a:p>
            <a:pPr indent="-342900">
              <a:buFontTx/>
              <a:buChar char="-"/>
            </a:pPr>
            <a:endParaRPr lang="en-US" altLang="en-US" dirty="0" smtClean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8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47" y="4118255"/>
            <a:ext cx="2536118" cy="1721960"/>
          </a:xfrm>
          <a:prstGeom prst="rect">
            <a:avLst/>
          </a:prstGeom>
        </p:spPr>
      </p:pic>
      <p:pic>
        <p:nvPicPr>
          <p:cNvPr id="9" name="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25" y="1172334"/>
            <a:ext cx="4060531" cy="2756998"/>
          </a:xfrm>
          <a:prstGeom prst="rect">
            <a:avLst/>
          </a:prstGeom>
        </p:spPr>
      </p:pic>
      <p:pic>
        <p:nvPicPr>
          <p:cNvPr id="10" name="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9" y="4118255"/>
            <a:ext cx="2536118" cy="1721960"/>
          </a:xfrm>
          <a:prstGeom prst="rect">
            <a:avLst/>
          </a:prstGeom>
        </p:spPr>
      </p:pic>
      <p:pic>
        <p:nvPicPr>
          <p:cNvPr id="11" name="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8" y="2018581"/>
            <a:ext cx="3482756" cy="31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74702" y="283034"/>
            <a:ext cx="6956425" cy="430887"/>
          </a:xfrm>
        </p:spPr>
        <p:txBody>
          <a:bodyPr/>
          <a:lstStyle/>
          <a:p>
            <a:r>
              <a:rPr lang="en-US" altLang="en-US" dirty="0" smtClean="0">
                <a:latin typeface="Verdana" pitchFamily="34" charset="0"/>
                <a:cs typeface="Verdana" pitchFamily="34" charset="0"/>
              </a:rPr>
              <a:t>Global products – grid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/>
            <a:r>
              <a:rPr lang="en-GB" altLang="en-US" b="1" u="sng" dirty="0" smtClean="0">
                <a:latin typeface="Verdana" pitchFamily="34" charset="0"/>
                <a:cs typeface="Verdana" pitchFamily="34" charset="0"/>
              </a:rPr>
              <a:t>Example of grid product</a:t>
            </a:r>
            <a:endParaRPr lang="en-GB" altLang="en-US" b="1" u="sng" dirty="0">
              <a:latin typeface="Verdana" pitchFamily="34" charset="0"/>
              <a:cs typeface="Verdana" pitchFamily="34" charset="0"/>
            </a:endParaRPr>
          </a:p>
          <a:p>
            <a:pPr indent="-342900"/>
            <a:r>
              <a:rPr lang="en-US" altLang="en-US" dirty="0" smtClean="0">
                <a:latin typeface="Verdana" pitchFamily="34" charset="0"/>
                <a:cs typeface="Verdana" pitchFamily="34" charset="0"/>
              </a:rPr>
              <a:t>FireCCI50, 2016 (08-1F)</a:t>
            </a:r>
            <a:endParaRPr lang="en-US" altLang="en-US" dirty="0">
              <a:latin typeface="Verdana" pitchFamily="34" charset="0"/>
              <a:cs typeface="Verdana" pitchFamily="34" charset="0"/>
            </a:endParaRPr>
          </a:p>
          <a:p>
            <a:pPr indent="-342900"/>
            <a:endParaRPr lang="en-US" altLang="en-US" dirty="0" smtClean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" y="2103263"/>
            <a:ext cx="5400040" cy="27006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51" y="2889848"/>
            <a:ext cx="2958860" cy="14406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51" y="4451522"/>
            <a:ext cx="2958860" cy="14406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51" y="1310920"/>
            <a:ext cx="2958860" cy="14406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74702" y="283034"/>
            <a:ext cx="6956425" cy="430887"/>
          </a:xfrm>
        </p:spPr>
        <p:txBody>
          <a:bodyPr/>
          <a:lstStyle/>
          <a:p>
            <a:r>
              <a:rPr lang="en-US" altLang="en-US" dirty="0" smtClean="0">
                <a:latin typeface="Verdana" pitchFamily="34" charset="0"/>
                <a:cs typeface="Verdana" pitchFamily="34" charset="0"/>
              </a:rPr>
              <a:t>Global products – FireCCILT10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/>
            <a:r>
              <a:rPr lang="en-GB" altLang="en-US" b="1" u="sng" dirty="0" smtClean="0">
                <a:latin typeface="Verdana" pitchFamily="34" charset="0"/>
                <a:cs typeface="Verdana" pitchFamily="34" charset="0"/>
              </a:rPr>
              <a:t>FireCCITL10 – only grid</a:t>
            </a:r>
            <a:endParaRPr lang="en-GB" altLang="en-US" b="1" u="sng" dirty="0">
              <a:latin typeface="Verdana" pitchFamily="34" charset="0"/>
              <a:cs typeface="Verdana" pitchFamily="34" charset="0"/>
            </a:endParaRPr>
          </a:p>
          <a:p>
            <a:pPr indent="-342900">
              <a:buFontTx/>
              <a:buChar char="-"/>
            </a:pPr>
            <a:r>
              <a:rPr lang="en-GB" altLang="en-US" dirty="0">
                <a:latin typeface="Verdana" pitchFamily="34" charset="0"/>
                <a:cs typeface="Verdana" pitchFamily="34" charset="0"/>
              </a:rPr>
              <a:t>Time span: </a:t>
            </a: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1982 </a:t>
            </a:r>
            <a:r>
              <a:rPr lang="en-GB" altLang="en-US" dirty="0">
                <a:latin typeface="Verdana" pitchFamily="34" charset="0"/>
                <a:cs typeface="Verdana" pitchFamily="34" charset="0"/>
              </a:rPr>
              <a:t>– </a:t>
            </a: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2017 (1994 incomplete)</a:t>
            </a:r>
            <a:endParaRPr lang="en-GB" altLang="en-US" dirty="0">
              <a:latin typeface="Verdana" pitchFamily="34" charset="0"/>
              <a:cs typeface="Verdana" pitchFamily="34" charset="0"/>
            </a:endParaRPr>
          </a:p>
          <a:p>
            <a:pPr indent="-342900"/>
            <a:endParaRPr lang="en-US" altLang="en-US" dirty="0" smtClean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39" y="2827666"/>
            <a:ext cx="3153346" cy="15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1" y="2302279"/>
            <a:ext cx="5202759" cy="264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0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4702" y="173850"/>
            <a:ext cx="6956425" cy="430887"/>
          </a:xfrm>
        </p:spPr>
        <p:txBody>
          <a:bodyPr/>
          <a:lstStyle/>
          <a:p>
            <a:r>
              <a:rPr lang="en-US" dirty="0" smtClean="0"/>
              <a:t>High resolution product: FireCCISDF11</a:t>
            </a: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Sub-Saharan Africa for 2016 based on Sentinel-2</a:t>
            </a:r>
          </a:p>
          <a:p>
            <a:pPr indent="-342900">
              <a:buFontTx/>
              <a:buChar char="-"/>
            </a:pPr>
            <a:r>
              <a:rPr lang="en-GB" altLang="en-US" dirty="0">
                <a:latin typeface="Verdana" pitchFamily="34" charset="0"/>
                <a:cs typeface="Verdana" pitchFamily="34" charset="0"/>
              </a:rPr>
              <a:t>Spatial resolution: </a:t>
            </a:r>
            <a:r>
              <a:rPr lang="en-GB" dirty="0" smtClean="0"/>
              <a:t>~ 20 m</a:t>
            </a:r>
            <a:endParaRPr lang="en-GB" dirty="0"/>
          </a:p>
          <a:p>
            <a:pPr indent="-342900">
              <a:buFontTx/>
              <a:buChar char="-"/>
            </a:pPr>
            <a:r>
              <a:rPr lang="en-GB" altLang="en-US" dirty="0" smtClean="0">
                <a:latin typeface="Verdana" pitchFamily="34" charset="0"/>
                <a:cs typeface="Verdana" pitchFamily="34" charset="0"/>
              </a:rPr>
              <a:t>Subsetting to 5x5 degree files</a:t>
            </a:r>
          </a:p>
          <a:p>
            <a:pPr indent="-342900">
              <a:buFontTx/>
              <a:buChar char="-"/>
            </a:pPr>
            <a:r>
              <a:rPr lang="en-US" dirty="0" smtClean="0">
                <a:latin typeface="Verdana" pitchFamily="34" charset="0"/>
              </a:rPr>
              <a:t>Land cover extracted from the LC_cci HR Sentinel-2 2016 product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05" y="2373212"/>
            <a:ext cx="4643391" cy="386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2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CCI presentation template - 4-3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52ACBF-C366-48E5-B6C2-B92AF3F92692}">
  <ds:schemaRefs>
    <ds:schemaRef ds:uri="f2760952-b3bb-408f-ace6-eb1e07642b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FireCCI presentation template - 4-3</Template>
  <TotalTime>3814</TotalTime>
  <Words>534</Words>
  <Application>Microsoft Macintosh PowerPoint</Application>
  <PresentationFormat>On-screen Show (4:3)</PresentationFormat>
  <Paragraphs>106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MS PGothic</vt:lpstr>
      <vt:lpstr>ＭＳ Ｐゴシック</vt:lpstr>
      <vt:lpstr>Verdana</vt:lpstr>
      <vt:lpstr>Arial</vt:lpstr>
      <vt:lpstr>FireCCI presentation template - 4-3</vt:lpstr>
      <vt:lpstr>PowerPoint Presentation</vt:lpstr>
      <vt:lpstr>User requirements and product specifications</vt:lpstr>
      <vt:lpstr>Fire_cci products</vt:lpstr>
      <vt:lpstr>User requirements and product specifications</vt:lpstr>
      <vt:lpstr>Global products</vt:lpstr>
      <vt:lpstr>Global products – pixel</vt:lpstr>
      <vt:lpstr>Global products – grid</vt:lpstr>
      <vt:lpstr>Global products – FireCCILT10</vt:lpstr>
      <vt:lpstr>High resolution product: FireCCISDF11</vt:lpstr>
      <vt:lpstr>High resolution product: FireCCISDF11</vt:lpstr>
      <vt:lpstr>Much more detailed information</vt:lpstr>
      <vt:lpstr>Product Use</vt:lpstr>
      <vt:lpstr>Burned area data to Copernicus</vt:lpstr>
      <vt:lpstr>PowerPoint Presentation</vt:lpstr>
    </vt:vector>
  </TitlesOfParts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>TITLE OF PRESENTATION</dc:subject>
  <dc:creator>LUCRE</dc:creator>
  <cp:lastModifiedBy>vanda_linden@yahoo.co.uk</cp:lastModifiedBy>
  <cp:revision>43</cp:revision>
  <cp:lastPrinted>2008-08-26T16:26:23Z</cp:lastPrinted>
  <dcterms:created xsi:type="dcterms:W3CDTF">2018-10-24T13:36:16Z</dcterms:created>
  <dcterms:modified xsi:type="dcterms:W3CDTF">2018-10-31T12:13:37Z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